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8" r:id="rId6"/>
    <p:sldMasterId id="2147483675" r:id="rId7"/>
    <p:sldMasterId id="2147483701" r:id="rId8"/>
    <p:sldMasterId id="2147483730" r:id="rId9"/>
    <p:sldMasterId id="2147483715" r:id="rId10"/>
  </p:sldMasterIdLst>
  <p:notesMasterIdLst>
    <p:notesMasterId r:id="rId82"/>
  </p:notesMasterIdLst>
  <p:handoutMasterIdLst>
    <p:handoutMasterId r:id="rId83"/>
  </p:handoutMasterIdLst>
  <p:sldIdLst>
    <p:sldId id="593" r:id="rId11"/>
    <p:sldId id="592" r:id="rId12"/>
    <p:sldId id="581" r:id="rId13"/>
    <p:sldId id="537" r:id="rId14"/>
    <p:sldId id="520" r:id="rId15"/>
    <p:sldId id="585" r:id="rId16"/>
    <p:sldId id="264" r:id="rId17"/>
    <p:sldId id="517" r:id="rId18"/>
    <p:sldId id="345" r:id="rId19"/>
    <p:sldId id="431" r:id="rId20"/>
    <p:sldId id="518" r:id="rId21"/>
    <p:sldId id="521" r:id="rId22"/>
    <p:sldId id="522" r:id="rId23"/>
    <p:sldId id="524" r:id="rId24"/>
    <p:sldId id="525" r:id="rId25"/>
    <p:sldId id="587" r:id="rId26"/>
    <p:sldId id="526" r:id="rId27"/>
    <p:sldId id="527" r:id="rId28"/>
    <p:sldId id="528" r:id="rId29"/>
    <p:sldId id="529" r:id="rId30"/>
    <p:sldId id="588" r:id="rId31"/>
    <p:sldId id="591" r:id="rId32"/>
    <p:sldId id="530" r:id="rId33"/>
    <p:sldId id="586" r:id="rId34"/>
    <p:sldId id="531" r:id="rId35"/>
    <p:sldId id="532" r:id="rId36"/>
    <p:sldId id="533" r:id="rId37"/>
    <p:sldId id="534" r:id="rId38"/>
    <p:sldId id="541" r:id="rId39"/>
    <p:sldId id="535" r:id="rId40"/>
    <p:sldId id="582" r:id="rId41"/>
    <p:sldId id="536" r:id="rId42"/>
    <p:sldId id="542" r:id="rId43"/>
    <p:sldId id="543" r:id="rId44"/>
    <p:sldId id="544" r:id="rId45"/>
    <p:sldId id="545" r:id="rId46"/>
    <p:sldId id="546" r:id="rId47"/>
    <p:sldId id="547" r:id="rId48"/>
    <p:sldId id="549" r:id="rId49"/>
    <p:sldId id="550" r:id="rId50"/>
    <p:sldId id="551" r:id="rId51"/>
    <p:sldId id="552" r:id="rId52"/>
    <p:sldId id="553" r:id="rId53"/>
    <p:sldId id="554" r:id="rId54"/>
    <p:sldId id="555" r:id="rId55"/>
    <p:sldId id="556" r:id="rId56"/>
    <p:sldId id="557" r:id="rId57"/>
    <p:sldId id="558" r:id="rId58"/>
    <p:sldId id="559" r:id="rId59"/>
    <p:sldId id="560" r:id="rId60"/>
    <p:sldId id="561" r:id="rId61"/>
    <p:sldId id="562" r:id="rId62"/>
    <p:sldId id="563" r:id="rId63"/>
    <p:sldId id="564" r:id="rId64"/>
    <p:sldId id="565" r:id="rId65"/>
    <p:sldId id="566" r:id="rId66"/>
    <p:sldId id="567" r:id="rId67"/>
    <p:sldId id="568" r:id="rId68"/>
    <p:sldId id="569" r:id="rId69"/>
    <p:sldId id="570" r:id="rId70"/>
    <p:sldId id="571" r:id="rId71"/>
    <p:sldId id="572" r:id="rId72"/>
    <p:sldId id="573" r:id="rId73"/>
    <p:sldId id="574" r:id="rId74"/>
    <p:sldId id="575" r:id="rId75"/>
    <p:sldId id="576" r:id="rId76"/>
    <p:sldId id="577" r:id="rId77"/>
    <p:sldId id="578" r:id="rId78"/>
    <p:sldId id="579" r:id="rId79"/>
    <p:sldId id="580" r:id="rId80"/>
    <p:sldId id="590" r:id="rId81"/>
  </p:sldIdLst>
  <p:sldSz cx="12192000" cy="6858000"/>
  <p:notesSz cx="7010400" cy="9296400"/>
  <p:custDataLst>
    <p:tags r:id="rId8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99"/>
    <a:srgbClr val="336699"/>
    <a:srgbClr val="006699"/>
    <a:srgbClr val="0066FF"/>
    <a:srgbClr val="66CCFF"/>
    <a:srgbClr val="FFFF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66429" autoAdjust="0"/>
  </p:normalViewPr>
  <p:slideViewPr>
    <p:cSldViewPr>
      <p:cViewPr varScale="1">
        <p:scale>
          <a:sx n="64" d="100"/>
          <a:sy n="64" d="100"/>
        </p:scale>
        <p:origin x="126" y="19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100" d="100"/>
          <a:sy n="100" d="100"/>
        </p:scale>
        <p:origin x="3510" y="1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tags" Target="tags/tag1.xml"/><Relationship Id="rId89" Type="http://schemas.microsoft.com/office/2016/11/relationships/changesInfo" Target="changesInfos/changesInfo1.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1.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4.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3.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theme" Target="theme/theme1.xml"/><Relationship Id="rId61" Type="http://schemas.openxmlformats.org/officeDocument/2006/relationships/slide" Target="slides/slide51.xml"/><Relationship Id="rId82" Type="http://schemas.openxmlformats.org/officeDocument/2006/relationships/notesMaster" Target="notesMasters/notesMaster1.xml"/><Relationship Id="rId1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ltz, T A (Blake) Maj USMC USARMY HQDA TJAGLCS (USA)" userId="33fdeeac-449b-46d0-8f4d-d4842dd24537" providerId="ADAL" clId="{D869C712-0BE6-4406-B4DD-A4DD526BC132}"/>
    <pc:docChg chg="undo custSel modSld sldOrd modMainMaster">
      <pc:chgData name="Peltz, T A (Blake) Maj USMC USARMY HQDA TJAGLCS (USA)" userId="33fdeeac-449b-46d0-8f4d-d4842dd24537" providerId="ADAL" clId="{D869C712-0BE6-4406-B4DD-A4DD526BC132}" dt="2024-10-22T16:45:02.896" v="73" actId="20577"/>
      <pc:docMkLst>
        <pc:docMk/>
      </pc:docMkLst>
      <pc:sldChg chg="ord">
        <pc:chgData name="Peltz, T A (Blake) Maj USMC USARMY HQDA TJAGLCS (USA)" userId="33fdeeac-449b-46d0-8f4d-d4842dd24537" providerId="ADAL" clId="{D869C712-0BE6-4406-B4DD-A4DD526BC132}" dt="2024-10-22T14:42:36.819" v="3"/>
        <pc:sldMkLst>
          <pc:docMk/>
          <pc:sldMk cId="0" sldId="536"/>
        </pc:sldMkLst>
      </pc:sldChg>
      <pc:sldChg chg="modNotesTx">
        <pc:chgData name="Peltz, T A (Blake) Maj USMC USARMY HQDA TJAGLCS (USA)" userId="33fdeeac-449b-46d0-8f4d-d4842dd24537" providerId="ADAL" clId="{D869C712-0BE6-4406-B4DD-A4DD526BC132}" dt="2024-10-22T14:43:19.086" v="10" actId="20577"/>
        <pc:sldMkLst>
          <pc:docMk/>
          <pc:sldMk cId="0" sldId="543"/>
        </pc:sldMkLst>
      </pc:sldChg>
      <pc:sldChg chg="modNotesTx">
        <pc:chgData name="Peltz, T A (Blake) Maj USMC USARMY HQDA TJAGLCS (USA)" userId="33fdeeac-449b-46d0-8f4d-d4842dd24537" providerId="ADAL" clId="{D869C712-0BE6-4406-B4DD-A4DD526BC132}" dt="2024-10-22T15:14:56.805" v="11" actId="113"/>
        <pc:sldMkLst>
          <pc:docMk/>
          <pc:sldMk cId="0" sldId="558"/>
        </pc:sldMkLst>
      </pc:sldChg>
      <pc:sldChg chg="modNotesTx">
        <pc:chgData name="Peltz, T A (Blake) Maj USMC USARMY HQDA TJAGLCS (USA)" userId="33fdeeac-449b-46d0-8f4d-d4842dd24537" providerId="ADAL" clId="{D869C712-0BE6-4406-B4DD-A4DD526BC132}" dt="2024-10-22T16:45:02.896" v="73" actId="20577"/>
        <pc:sldMkLst>
          <pc:docMk/>
          <pc:sldMk cId="0" sldId="592"/>
        </pc:sldMkLst>
      </pc:sldChg>
      <pc:sldChg chg="modNotesTx">
        <pc:chgData name="Peltz, T A (Blake) Maj USMC USARMY HQDA TJAGLCS (USA)" userId="33fdeeac-449b-46d0-8f4d-d4842dd24537" providerId="ADAL" clId="{D869C712-0BE6-4406-B4DD-A4DD526BC132}" dt="2024-10-22T16:40:44.603" v="42" actId="20577"/>
        <pc:sldMkLst>
          <pc:docMk/>
          <pc:sldMk cId="2958608452" sldId="593"/>
        </pc:sldMkLst>
      </pc:sldChg>
      <pc:sldMasterChg chg="delSp modSp mod">
        <pc:chgData name="Peltz, T A (Blake) Maj USMC USARMY HQDA TJAGLCS (USA)" userId="33fdeeac-449b-46d0-8f4d-d4842dd24537" providerId="ADAL" clId="{D869C712-0BE6-4406-B4DD-A4DD526BC132}" dt="2024-10-22T16:41:14.322" v="45" actId="478"/>
        <pc:sldMasterMkLst>
          <pc:docMk/>
          <pc:sldMasterMk cId="0" sldId="2147483660"/>
        </pc:sldMasterMkLst>
        <pc:spChg chg="del mod">
          <ac:chgData name="Peltz, T A (Blake) Maj USMC USARMY HQDA TJAGLCS (USA)" userId="33fdeeac-449b-46d0-8f4d-d4842dd24537" providerId="ADAL" clId="{D869C712-0BE6-4406-B4DD-A4DD526BC132}" dt="2024-10-22T16:41:14.322" v="45" actId="478"/>
          <ac:spMkLst>
            <pc:docMk/>
            <pc:sldMasterMk cId="0" sldId="2147483660"/>
            <ac:spMk id="6" creationId="{00000000-0000-0000-0000-000000000000}"/>
          </ac:spMkLst>
        </pc:spChg>
      </pc:sldMasterChg>
      <pc:sldMasterChg chg="delSp mod modSldLayout">
        <pc:chgData name="Peltz, T A (Blake) Maj USMC USARMY HQDA TJAGLCS (USA)" userId="33fdeeac-449b-46d0-8f4d-d4842dd24537" providerId="ADAL" clId="{D869C712-0BE6-4406-B4DD-A4DD526BC132}" dt="2024-10-22T16:41:46.612" v="55" actId="478"/>
        <pc:sldMasterMkLst>
          <pc:docMk/>
          <pc:sldMasterMk cId="0" sldId="2147483675"/>
        </pc:sldMasterMkLst>
        <pc:spChg chg="del">
          <ac:chgData name="Peltz, T A (Blake) Maj USMC USARMY HQDA TJAGLCS (USA)" userId="33fdeeac-449b-46d0-8f4d-d4842dd24537" providerId="ADAL" clId="{D869C712-0BE6-4406-B4DD-A4DD526BC132}" dt="2024-10-22T16:41:43.056" v="54" actId="478"/>
          <ac:spMkLst>
            <pc:docMk/>
            <pc:sldMasterMk cId="0" sldId="2147483675"/>
            <ac:spMk id="4" creationId="{00000000-0000-0000-0000-000000000000}"/>
          </ac:spMkLst>
        </pc:spChg>
        <pc:sldLayoutChg chg="delSp mod">
          <pc:chgData name="Peltz, T A (Blake) Maj USMC USARMY HQDA TJAGLCS (USA)" userId="33fdeeac-449b-46d0-8f4d-d4842dd24537" providerId="ADAL" clId="{D869C712-0BE6-4406-B4DD-A4DD526BC132}" dt="2024-10-22T16:41:46.612" v="55" actId="478"/>
          <pc:sldLayoutMkLst>
            <pc:docMk/>
            <pc:sldMasterMk cId="0" sldId="2147483675"/>
            <pc:sldLayoutMk cId="0" sldId="2147483676"/>
          </pc:sldLayoutMkLst>
          <pc:spChg chg="del">
            <ac:chgData name="Peltz, T A (Blake) Maj USMC USARMY HQDA TJAGLCS (USA)" userId="33fdeeac-449b-46d0-8f4d-d4842dd24537" providerId="ADAL" clId="{D869C712-0BE6-4406-B4DD-A4DD526BC132}" dt="2024-10-22T16:41:46.612" v="55" actId="478"/>
            <ac:spMkLst>
              <pc:docMk/>
              <pc:sldMasterMk cId="0" sldId="2147483675"/>
              <pc:sldLayoutMk cId="0" sldId="2147483676"/>
              <ac:spMk id="4" creationId="{00000000-0000-0000-0000-000000000000}"/>
            </ac:spMkLst>
          </pc:spChg>
        </pc:sldLayoutChg>
      </pc:sldMasterChg>
      <pc:sldMasterChg chg="delSp mod modSldLayout">
        <pc:chgData name="Peltz, T A (Blake) Maj USMC USARMY HQDA TJAGLCS (USA)" userId="33fdeeac-449b-46d0-8f4d-d4842dd24537" providerId="ADAL" clId="{D869C712-0BE6-4406-B4DD-A4DD526BC132}" dt="2024-10-22T16:41:39.938" v="53" actId="478"/>
        <pc:sldMasterMkLst>
          <pc:docMk/>
          <pc:sldMasterMk cId="3532732747" sldId="2147483688"/>
        </pc:sldMasterMkLst>
        <pc:spChg chg="del">
          <ac:chgData name="Peltz, T A (Blake) Maj USMC USARMY HQDA TJAGLCS (USA)" userId="33fdeeac-449b-46d0-8f4d-d4842dd24537" providerId="ADAL" clId="{D869C712-0BE6-4406-B4DD-A4DD526BC132}" dt="2024-10-22T16:41:18.943" v="46" actId="478"/>
          <ac:spMkLst>
            <pc:docMk/>
            <pc:sldMasterMk cId="3532732747" sldId="2147483688"/>
            <ac:spMk id="4" creationId="{00000000-0000-0000-0000-000000000000}"/>
          </ac:spMkLst>
        </pc:spChg>
        <pc:sldLayoutChg chg="delSp mod">
          <pc:chgData name="Peltz, T A (Blake) Maj USMC USARMY HQDA TJAGLCS (USA)" userId="33fdeeac-449b-46d0-8f4d-d4842dd24537" providerId="ADAL" clId="{D869C712-0BE6-4406-B4DD-A4DD526BC132}" dt="2024-10-22T16:41:23.616" v="47" actId="478"/>
          <pc:sldLayoutMkLst>
            <pc:docMk/>
            <pc:sldMasterMk cId="3532732747" sldId="2147483688"/>
            <pc:sldLayoutMk cId="2569452314" sldId="2147483689"/>
          </pc:sldLayoutMkLst>
          <pc:spChg chg="del">
            <ac:chgData name="Peltz, T A (Blake) Maj USMC USARMY HQDA TJAGLCS (USA)" userId="33fdeeac-449b-46d0-8f4d-d4842dd24537" providerId="ADAL" clId="{D869C712-0BE6-4406-B4DD-A4DD526BC132}" dt="2024-10-22T16:41:23.616" v="47" actId="478"/>
            <ac:spMkLst>
              <pc:docMk/>
              <pc:sldMasterMk cId="3532732747" sldId="2147483688"/>
              <pc:sldLayoutMk cId="2569452314" sldId="2147483689"/>
              <ac:spMk id="4" creationId="{00000000-0000-0000-0000-000000000000}"/>
            </ac:spMkLst>
          </pc:spChg>
        </pc:sldLayoutChg>
        <pc:sldLayoutChg chg="delSp mod">
          <pc:chgData name="Peltz, T A (Blake) Maj USMC USARMY HQDA TJAGLCS (USA)" userId="33fdeeac-449b-46d0-8f4d-d4842dd24537" providerId="ADAL" clId="{D869C712-0BE6-4406-B4DD-A4DD526BC132}" dt="2024-10-22T16:41:26.626" v="48" actId="478"/>
          <pc:sldLayoutMkLst>
            <pc:docMk/>
            <pc:sldMasterMk cId="3532732747" sldId="2147483688"/>
            <pc:sldLayoutMk cId="1847594194" sldId="2147483690"/>
          </pc:sldLayoutMkLst>
          <pc:spChg chg="del">
            <ac:chgData name="Peltz, T A (Blake) Maj USMC USARMY HQDA TJAGLCS (USA)" userId="33fdeeac-449b-46d0-8f4d-d4842dd24537" providerId="ADAL" clId="{D869C712-0BE6-4406-B4DD-A4DD526BC132}" dt="2024-10-22T16:41:26.626" v="48" actId="478"/>
            <ac:spMkLst>
              <pc:docMk/>
              <pc:sldMasterMk cId="3532732747" sldId="2147483688"/>
              <pc:sldLayoutMk cId="1847594194" sldId="2147483690"/>
              <ac:spMk id="4" creationId="{00000000-0000-0000-0000-000000000000}"/>
            </ac:spMkLst>
          </pc:spChg>
        </pc:sldLayoutChg>
        <pc:sldLayoutChg chg="delSp mod">
          <pc:chgData name="Peltz, T A (Blake) Maj USMC USARMY HQDA TJAGLCS (USA)" userId="33fdeeac-449b-46d0-8f4d-d4842dd24537" providerId="ADAL" clId="{D869C712-0BE6-4406-B4DD-A4DD526BC132}" dt="2024-10-22T16:41:29.166" v="49" actId="478"/>
          <pc:sldLayoutMkLst>
            <pc:docMk/>
            <pc:sldMasterMk cId="3532732747" sldId="2147483688"/>
            <pc:sldLayoutMk cId="3156964836" sldId="2147483691"/>
          </pc:sldLayoutMkLst>
          <pc:spChg chg="del">
            <ac:chgData name="Peltz, T A (Blake) Maj USMC USARMY HQDA TJAGLCS (USA)" userId="33fdeeac-449b-46d0-8f4d-d4842dd24537" providerId="ADAL" clId="{D869C712-0BE6-4406-B4DD-A4DD526BC132}" dt="2024-10-22T16:41:29.166" v="49" actId="478"/>
            <ac:spMkLst>
              <pc:docMk/>
              <pc:sldMasterMk cId="3532732747" sldId="2147483688"/>
              <pc:sldLayoutMk cId="3156964836" sldId="2147483691"/>
              <ac:spMk id="4" creationId="{00000000-0000-0000-0000-000000000000}"/>
            </ac:spMkLst>
          </pc:spChg>
        </pc:sldLayoutChg>
        <pc:sldLayoutChg chg="delSp mod">
          <pc:chgData name="Peltz, T A (Blake) Maj USMC USARMY HQDA TJAGLCS (USA)" userId="33fdeeac-449b-46d0-8f4d-d4842dd24537" providerId="ADAL" clId="{D869C712-0BE6-4406-B4DD-A4DD526BC132}" dt="2024-10-22T16:41:31.843" v="50" actId="478"/>
          <pc:sldLayoutMkLst>
            <pc:docMk/>
            <pc:sldMasterMk cId="3532732747" sldId="2147483688"/>
            <pc:sldLayoutMk cId="848073858" sldId="2147483692"/>
          </pc:sldLayoutMkLst>
          <pc:spChg chg="del">
            <ac:chgData name="Peltz, T A (Blake) Maj USMC USARMY HQDA TJAGLCS (USA)" userId="33fdeeac-449b-46d0-8f4d-d4842dd24537" providerId="ADAL" clId="{D869C712-0BE6-4406-B4DD-A4DD526BC132}" dt="2024-10-22T16:41:31.843" v="50" actId="478"/>
            <ac:spMkLst>
              <pc:docMk/>
              <pc:sldMasterMk cId="3532732747" sldId="2147483688"/>
              <pc:sldLayoutMk cId="848073858" sldId="2147483692"/>
              <ac:spMk id="5" creationId="{00000000-0000-0000-0000-000000000000}"/>
            </ac:spMkLst>
          </pc:spChg>
        </pc:sldLayoutChg>
        <pc:sldLayoutChg chg="delSp mod">
          <pc:chgData name="Peltz, T A (Blake) Maj USMC USARMY HQDA TJAGLCS (USA)" userId="33fdeeac-449b-46d0-8f4d-d4842dd24537" providerId="ADAL" clId="{D869C712-0BE6-4406-B4DD-A4DD526BC132}" dt="2024-10-22T16:41:33.727" v="51" actId="478"/>
          <pc:sldLayoutMkLst>
            <pc:docMk/>
            <pc:sldMasterMk cId="3532732747" sldId="2147483688"/>
            <pc:sldLayoutMk cId="2782667968" sldId="2147483694"/>
          </pc:sldLayoutMkLst>
          <pc:spChg chg="del">
            <ac:chgData name="Peltz, T A (Blake) Maj USMC USARMY HQDA TJAGLCS (USA)" userId="33fdeeac-449b-46d0-8f4d-d4842dd24537" providerId="ADAL" clId="{D869C712-0BE6-4406-B4DD-A4DD526BC132}" dt="2024-10-22T16:41:33.727" v="51" actId="478"/>
            <ac:spMkLst>
              <pc:docMk/>
              <pc:sldMasterMk cId="3532732747" sldId="2147483688"/>
              <pc:sldLayoutMk cId="2782667968" sldId="2147483694"/>
              <ac:spMk id="3" creationId="{00000000-0000-0000-0000-000000000000}"/>
            </ac:spMkLst>
          </pc:spChg>
        </pc:sldLayoutChg>
        <pc:sldLayoutChg chg="delSp mod">
          <pc:chgData name="Peltz, T A (Blake) Maj USMC USARMY HQDA TJAGLCS (USA)" userId="33fdeeac-449b-46d0-8f4d-d4842dd24537" providerId="ADAL" clId="{D869C712-0BE6-4406-B4DD-A4DD526BC132}" dt="2024-10-22T16:41:36.218" v="52" actId="478"/>
          <pc:sldLayoutMkLst>
            <pc:docMk/>
            <pc:sldMasterMk cId="3532732747" sldId="2147483688"/>
            <pc:sldLayoutMk cId="3031584324" sldId="2147483695"/>
          </pc:sldLayoutMkLst>
          <pc:spChg chg="del">
            <ac:chgData name="Peltz, T A (Blake) Maj USMC USARMY HQDA TJAGLCS (USA)" userId="33fdeeac-449b-46d0-8f4d-d4842dd24537" providerId="ADAL" clId="{D869C712-0BE6-4406-B4DD-A4DD526BC132}" dt="2024-10-22T16:41:36.218" v="52" actId="478"/>
            <ac:spMkLst>
              <pc:docMk/>
              <pc:sldMasterMk cId="3532732747" sldId="2147483688"/>
              <pc:sldLayoutMk cId="3031584324" sldId="2147483695"/>
              <ac:spMk id="2" creationId="{00000000-0000-0000-0000-000000000000}"/>
            </ac:spMkLst>
          </pc:spChg>
        </pc:sldLayoutChg>
        <pc:sldLayoutChg chg="delSp mod">
          <pc:chgData name="Peltz, T A (Blake) Maj USMC USARMY HQDA TJAGLCS (USA)" userId="33fdeeac-449b-46d0-8f4d-d4842dd24537" providerId="ADAL" clId="{D869C712-0BE6-4406-B4DD-A4DD526BC132}" dt="2024-10-22T16:41:39.938" v="53" actId="478"/>
          <pc:sldLayoutMkLst>
            <pc:docMk/>
            <pc:sldMasterMk cId="3532732747" sldId="2147483688"/>
            <pc:sldLayoutMk cId="98043779" sldId="2147483696"/>
          </pc:sldLayoutMkLst>
          <pc:spChg chg="del">
            <ac:chgData name="Peltz, T A (Blake) Maj USMC USARMY HQDA TJAGLCS (USA)" userId="33fdeeac-449b-46d0-8f4d-d4842dd24537" providerId="ADAL" clId="{D869C712-0BE6-4406-B4DD-A4DD526BC132}" dt="2024-10-22T16:41:39.938" v="53" actId="478"/>
            <ac:spMkLst>
              <pc:docMk/>
              <pc:sldMasterMk cId="3532732747" sldId="2147483688"/>
              <pc:sldLayoutMk cId="98043779" sldId="2147483696"/>
              <ac:spMk id="5" creationId="{00000000-0000-0000-0000-000000000000}"/>
            </ac:spMkLst>
          </pc:spChg>
        </pc:sldLayoutChg>
      </pc:sldMasterChg>
      <pc:sldMasterChg chg="delSp modSp mod modSldLayout">
        <pc:chgData name="Peltz, T A (Blake) Maj USMC USARMY HQDA TJAGLCS (USA)" userId="33fdeeac-449b-46d0-8f4d-d4842dd24537" providerId="ADAL" clId="{D869C712-0BE6-4406-B4DD-A4DD526BC132}" dt="2024-10-22T16:41:56.116" v="58" actId="478"/>
        <pc:sldMasterMkLst>
          <pc:docMk/>
          <pc:sldMasterMk cId="4275640174" sldId="2147483701"/>
        </pc:sldMasterMkLst>
        <pc:spChg chg="del mod">
          <ac:chgData name="Peltz, T A (Blake) Maj USMC USARMY HQDA TJAGLCS (USA)" userId="33fdeeac-449b-46d0-8f4d-d4842dd24537" providerId="ADAL" clId="{D869C712-0BE6-4406-B4DD-A4DD526BC132}" dt="2024-10-22T16:41:51.274" v="56" actId="478"/>
          <ac:spMkLst>
            <pc:docMk/>
            <pc:sldMasterMk cId="4275640174" sldId="2147483701"/>
            <ac:spMk id="4" creationId="{00000000-0000-0000-0000-000000000000}"/>
          </ac:spMkLst>
        </pc:spChg>
        <pc:spChg chg="del mod">
          <ac:chgData name="Peltz, T A (Blake) Maj USMC USARMY HQDA TJAGLCS (USA)" userId="33fdeeac-449b-46d0-8f4d-d4842dd24537" providerId="ADAL" clId="{D869C712-0BE6-4406-B4DD-A4DD526BC132}" dt="2024-10-22T16:41:52.874" v="57" actId="478"/>
          <ac:spMkLst>
            <pc:docMk/>
            <pc:sldMasterMk cId="4275640174" sldId="2147483701"/>
            <ac:spMk id="8" creationId="{00000000-0000-0000-0000-000000000000}"/>
          </ac:spMkLst>
        </pc:spChg>
        <pc:sldLayoutChg chg="delSp mod">
          <pc:chgData name="Peltz, T A (Blake) Maj USMC USARMY HQDA TJAGLCS (USA)" userId="33fdeeac-449b-46d0-8f4d-d4842dd24537" providerId="ADAL" clId="{D869C712-0BE6-4406-B4DD-A4DD526BC132}" dt="2024-10-22T16:41:56.116" v="58" actId="478"/>
          <pc:sldLayoutMkLst>
            <pc:docMk/>
            <pc:sldMasterMk cId="4275640174" sldId="2147483701"/>
            <pc:sldLayoutMk cId="355468355" sldId="2147483702"/>
          </pc:sldLayoutMkLst>
          <pc:spChg chg="del">
            <ac:chgData name="Peltz, T A (Blake) Maj USMC USARMY HQDA TJAGLCS (USA)" userId="33fdeeac-449b-46d0-8f4d-d4842dd24537" providerId="ADAL" clId="{D869C712-0BE6-4406-B4DD-A4DD526BC132}" dt="2024-10-22T16:41:56.116" v="58" actId="478"/>
            <ac:spMkLst>
              <pc:docMk/>
              <pc:sldMasterMk cId="4275640174" sldId="2147483701"/>
              <pc:sldLayoutMk cId="355468355" sldId="2147483702"/>
              <ac:spMk id="4" creationId="{00000000-0000-0000-0000-000000000000}"/>
            </ac:spMkLst>
          </pc:spChg>
        </pc:sldLayoutChg>
      </pc:sldMasterChg>
      <pc:sldMasterChg chg="delSp modSp mod modSldLayout">
        <pc:chgData name="Peltz, T A (Blake) Maj USMC USARMY HQDA TJAGLCS (USA)" userId="33fdeeac-449b-46d0-8f4d-d4842dd24537" providerId="ADAL" clId="{D869C712-0BE6-4406-B4DD-A4DD526BC132}" dt="2024-10-22T16:42:06.866" v="61" actId="478"/>
        <pc:sldMasterMkLst>
          <pc:docMk/>
          <pc:sldMasterMk cId="685636627" sldId="2147483715"/>
        </pc:sldMasterMkLst>
        <pc:spChg chg="del mod">
          <ac:chgData name="Peltz, T A (Blake) Maj USMC USARMY HQDA TJAGLCS (USA)" userId="33fdeeac-449b-46d0-8f4d-d4842dd24537" providerId="ADAL" clId="{D869C712-0BE6-4406-B4DD-A4DD526BC132}" dt="2024-10-22T16:42:06.866" v="61" actId="478"/>
          <ac:spMkLst>
            <pc:docMk/>
            <pc:sldMasterMk cId="685636627" sldId="2147483715"/>
            <ac:spMk id="4" creationId="{00000000-0000-0000-0000-000000000000}"/>
          </ac:spMkLst>
        </pc:spChg>
        <pc:spChg chg="del mod">
          <ac:chgData name="Peltz, T A (Blake) Maj USMC USARMY HQDA TJAGLCS (USA)" userId="33fdeeac-449b-46d0-8f4d-d4842dd24537" providerId="ADAL" clId="{D869C712-0BE6-4406-B4DD-A4DD526BC132}" dt="2024-10-22T16:42:05.866" v="60" actId="478"/>
          <ac:spMkLst>
            <pc:docMk/>
            <pc:sldMasterMk cId="685636627" sldId="2147483715"/>
            <ac:spMk id="9" creationId="{00000000-0000-0000-0000-000000000000}"/>
          </ac:spMkLst>
        </pc:spChg>
        <pc:sldLayoutChg chg="delSp mod">
          <pc:chgData name="Peltz, T A (Blake) Maj USMC USARMY HQDA TJAGLCS (USA)" userId="33fdeeac-449b-46d0-8f4d-d4842dd24537" providerId="ADAL" clId="{D869C712-0BE6-4406-B4DD-A4DD526BC132}" dt="2024-10-22T16:41:00.166" v="43" actId="478"/>
          <pc:sldLayoutMkLst>
            <pc:docMk/>
            <pc:sldMasterMk cId="685636627" sldId="2147483715"/>
            <pc:sldLayoutMk cId="2431848519" sldId="2147483716"/>
          </pc:sldLayoutMkLst>
          <pc:spChg chg="del">
            <ac:chgData name="Peltz, T A (Blake) Maj USMC USARMY HQDA TJAGLCS (USA)" userId="33fdeeac-449b-46d0-8f4d-d4842dd24537" providerId="ADAL" clId="{D869C712-0BE6-4406-B4DD-A4DD526BC132}" dt="2024-10-22T16:41:00.166" v="43" actId="478"/>
            <ac:spMkLst>
              <pc:docMk/>
              <pc:sldMasterMk cId="685636627" sldId="2147483715"/>
              <pc:sldLayoutMk cId="2431848519" sldId="2147483716"/>
              <ac:spMk id="4" creationId="{00000000-0000-0000-0000-000000000000}"/>
            </ac:spMkLst>
          </pc:spChg>
        </pc:sldLayoutChg>
      </pc:sldMasterChg>
      <pc:sldMasterChg chg="delSp mod modSldLayout">
        <pc:chgData name="Peltz, T A (Blake) Maj USMC USARMY HQDA TJAGLCS (USA)" userId="33fdeeac-449b-46d0-8f4d-d4842dd24537" providerId="ADAL" clId="{D869C712-0BE6-4406-B4DD-A4DD526BC132}" dt="2024-10-22T16:42:01.462" v="59" actId="478"/>
        <pc:sldMasterMkLst>
          <pc:docMk/>
          <pc:sldMasterMk cId="3121994710" sldId="2147483730"/>
        </pc:sldMasterMkLst>
        <pc:spChg chg="del">
          <ac:chgData name="Peltz, T A (Blake) Maj USMC USARMY HQDA TJAGLCS (USA)" userId="33fdeeac-449b-46d0-8f4d-d4842dd24537" providerId="ADAL" clId="{D869C712-0BE6-4406-B4DD-A4DD526BC132}" dt="2024-10-22T16:42:01.462" v="59" actId="478"/>
          <ac:spMkLst>
            <pc:docMk/>
            <pc:sldMasterMk cId="3121994710" sldId="2147483730"/>
            <ac:spMk id="4" creationId="{00000000-0000-0000-0000-000000000000}"/>
          </ac:spMkLst>
        </pc:spChg>
        <pc:sldLayoutChg chg="delSp mod">
          <pc:chgData name="Peltz, T A (Blake) Maj USMC USARMY HQDA TJAGLCS (USA)" userId="33fdeeac-449b-46d0-8f4d-d4842dd24537" providerId="ADAL" clId="{D869C712-0BE6-4406-B4DD-A4DD526BC132}" dt="2024-10-22T16:41:04.103" v="44" actId="478"/>
          <pc:sldLayoutMkLst>
            <pc:docMk/>
            <pc:sldMasterMk cId="3121994710" sldId="2147483730"/>
            <pc:sldLayoutMk cId="1990802762" sldId="2147483741"/>
          </pc:sldLayoutMkLst>
          <pc:spChg chg="del">
            <ac:chgData name="Peltz, T A (Blake) Maj USMC USARMY HQDA TJAGLCS (USA)" userId="33fdeeac-449b-46d0-8f4d-d4842dd24537" providerId="ADAL" clId="{D869C712-0BE6-4406-B4DD-A4DD526BC132}" dt="2024-10-22T16:41:04.103" v="44" actId="478"/>
            <ac:spMkLst>
              <pc:docMk/>
              <pc:sldMasterMk cId="3121994710" sldId="2147483730"/>
              <pc:sldLayoutMk cId="1990802762" sldId="2147483741"/>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4326" name="Text Box 6"/>
          <p:cNvSpPr txBox="1">
            <a:spLocks noChangeArrowheads="1"/>
          </p:cNvSpPr>
          <p:nvPr/>
        </p:nvSpPr>
        <p:spPr bwMode="auto">
          <a:xfrm>
            <a:off x="71568" y="63675"/>
            <a:ext cx="6868855" cy="229226"/>
          </a:xfrm>
          <a:prstGeom prst="rect">
            <a:avLst/>
          </a:prstGeom>
          <a:noFill/>
          <a:ln w="9525" algn="ctr">
            <a:noFill/>
            <a:miter lim="800000"/>
            <a:headEnd/>
            <a:tailEnd/>
          </a:ln>
          <a:effectLst/>
        </p:spPr>
        <p:txBody>
          <a:bodyPr lIns="91641" tIns="45821" rIns="91641" bIns="45821" anchor="ctr"/>
          <a:lstStyle/>
          <a:p>
            <a:pPr eaLnBrk="1" hangingPunct="1">
              <a:spcBef>
                <a:spcPct val="50000"/>
              </a:spcBef>
              <a:tabLst>
                <a:tab pos="3436544" algn="ctr"/>
                <a:tab pos="6643985" algn="r"/>
              </a:tabLst>
              <a:defRPr/>
            </a:pPr>
            <a:r>
              <a:rPr lang="en-US" sz="1600" b="1" dirty="0"/>
              <a:t>Detainee Operations	</a:t>
            </a:r>
            <a:r>
              <a:rPr lang="en-US" sz="1600" b="1" dirty="0">
                <a:solidFill>
                  <a:srgbClr val="33CC33"/>
                </a:solidFill>
              </a:rPr>
              <a:t>UNCLASSIFIED</a:t>
            </a:r>
            <a:r>
              <a:rPr lang="en-US" sz="1600" b="1" dirty="0"/>
              <a:t>	15 May 2007</a:t>
            </a:r>
          </a:p>
        </p:txBody>
      </p:sp>
      <p:sp>
        <p:nvSpPr>
          <p:cNvPr id="824327" name="Text Box 7"/>
          <p:cNvSpPr txBox="1">
            <a:spLocks noChangeArrowheads="1"/>
          </p:cNvSpPr>
          <p:nvPr/>
        </p:nvSpPr>
        <p:spPr bwMode="auto">
          <a:xfrm>
            <a:off x="71568" y="9003500"/>
            <a:ext cx="6868855" cy="229226"/>
          </a:xfrm>
          <a:prstGeom prst="rect">
            <a:avLst/>
          </a:prstGeom>
          <a:noFill/>
          <a:ln w="9525" algn="ctr">
            <a:noFill/>
            <a:miter lim="800000"/>
            <a:headEnd/>
            <a:tailEnd/>
          </a:ln>
          <a:effectLst/>
        </p:spPr>
        <p:txBody>
          <a:bodyPr lIns="91641" tIns="45821" rIns="91641" bIns="45821" anchor="ctr"/>
          <a:lstStyle/>
          <a:p>
            <a:pPr eaLnBrk="1" hangingPunct="1">
              <a:spcBef>
                <a:spcPct val="50000"/>
              </a:spcBef>
              <a:tabLst>
                <a:tab pos="3436544" algn="ctr"/>
                <a:tab pos="6643985" algn="r"/>
              </a:tabLst>
              <a:defRPr/>
            </a:pPr>
            <a:r>
              <a:rPr lang="en-US" sz="1600" b="1" dirty="0"/>
              <a:t>Legal Brief	</a:t>
            </a:r>
            <a:r>
              <a:rPr lang="en-US" sz="1600" b="1" dirty="0">
                <a:solidFill>
                  <a:srgbClr val="33CC33"/>
                </a:solidFill>
              </a:rPr>
              <a:t>UNCLASSIFIED</a:t>
            </a:r>
            <a:r>
              <a:rPr lang="en-US" sz="1600" b="1" dirty="0"/>
              <a:t>	</a:t>
            </a:r>
            <a:fld id="{03C8ED72-BC26-404D-99AE-04363D09B392}" type="slidenum">
              <a:rPr lang="en-US" sz="1600" b="1"/>
              <a:pPr eaLnBrk="1" hangingPunct="1">
                <a:spcBef>
                  <a:spcPct val="50000"/>
                </a:spcBef>
                <a:tabLst>
                  <a:tab pos="3436544" algn="ctr"/>
                  <a:tab pos="6643985" algn="r"/>
                </a:tabLst>
                <a:defRPr/>
              </a:pPr>
              <a:t>‹#›</a:t>
            </a:fld>
            <a:endParaRPr lang="en-US" sz="1600" b="1" dirty="0"/>
          </a:p>
        </p:txBody>
      </p:sp>
      <p:sp>
        <p:nvSpPr>
          <p:cNvPr id="4" name="Date Placeholder 3"/>
          <p:cNvSpPr>
            <a:spLocks noGrp="1"/>
          </p:cNvSpPr>
          <p:nvPr>
            <p:ph type="dt" sz="quarter" idx="1"/>
          </p:nvPr>
        </p:nvSpPr>
        <p:spPr>
          <a:xfrm>
            <a:off x="3971183" y="1"/>
            <a:ext cx="3037628" cy="464820"/>
          </a:xfrm>
          <a:prstGeom prst="rect">
            <a:avLst/>
          </a:prstGeom>
        </p:spPr>
        <p:txBody>
          <a:bodyPr vert="horz" lIns="91641" tIns="45821" rIns="91641" bIns="45821" rtlCol="0"/>
          <a:lstStyle>
            <a:lvl1pPr algn="r">
              <a:defRPr sz="1200">
                <a:latin typeface="Arial" charset="0"/>
              </a:defRPr>
            </a:lvl1pPr>
          </a:lstStyle>
          <a:p>
            <a:pPr>
              <a:defRPr/>
            </a:pPr>
            <a:fld id="{7AF6640A-F994-439D-92BD-4DFDABB4F278}" type="datetimeFigureOut">
              <a:rPr lang="en-US"/>
              <a:pPr>
                <a:defRPr/>
              </a:pPr>
              <a:t>10/21/2024</a:t>
            </a:fld>
            <a:endParaRPr lang="en-US" dirty="0"/>
          </a:p>
        </p:txBody>
      </p:sp>
    </p:spTree>
    <p:extLst>
      <p:ext uri="{BB962C8B-B14F-4D97-AF65-F5344CB8AC3E}">
        <p14:creationId xmlns:p14="http://schemas.microsoft.com/office/powerpoint/2010/main" val="2587434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4"/>
          <p:cNvSpPr>
            <a:spLocks noGrp="1" noRot="1" noChangeAspect="1" noChangeArrowheads="1" noTextEdit="1"/>
          </p:cNvSpPr>
          <p:nvPr>
            <p:ph type="sldImg" idx="2"/>
          </p:nvPr>
        </p:nvSpPr>
        <p:spPr bwMode="auto">
          <a:xfrm>
            <a:off x="406400" y="549275"/>
            <a:ext cx="6197600" cy="3486150"/>
          </a:xfrm>
          <a:prstGeom prst="rect">
            <a:avLst/>
          </a:prstGeom>
          <a:noFill/>
          <a:ln w="9525">
            <a:solidFill>
              <a:srgbClr val="000000"/>
            </a:solidFill>
            <a:miter lim="800000"/>
            <a:headEnd/>
            <a:tailEnd/>
          </a:ln>
        </p:spPr>
      </p:sp>
      <p:sp>
        <p:nvSpPr>
          <p:cNvPr id="105477" name="Rectangle 5"/>
          <p:cNvSpPr>
            <a:spLocks noGrp="1" noChangeArrowheads="1"/>
          </p:cNvSpPr>
          <p:nvPr>
            <p:ph type="body" sz="quarter" idx="3"/>
          </p:nvPr>
        </p:nvSpPr>
        <p:spPr bwMode="auto">
          <a:xfrm>
            <a:off x="456441" y="4124483"/>
            <a:ext cx="6181811" cy="4812160"/>
          </a:xfrm>
          <a:prstGeom prst="rect">
            <a:avLst/>
          </a:prstGeom>
          <a:noFill/>
          <a:ln w="9525">
            <a:noFill/>
            <a:miter lim="800000"/>
            <a:headEnd/>
            <a:tailEnd/>
          </a:ln>
          <a:effectLst/>
        </p:spPr>
        <p:txBody>
          <a:bodyPr vert="horz" wrap="square" lIns="93163" tIns="46581" rIns="93163" bIns="4658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5480" name="Text Box 8"/>
          <p:cNvSpPr txBox="1">
            <a:spLocks noChangeArrowheads="1"/>
          </p:cNvSpPr>
          <p:nvPr/>
        </p:nvSpPr>
        <p:spPr bwMode="auto">
          <a:xfrm>
            <a:off x="71568" y="63675"/>
            <a:ext cx="6868855" cy="229226"/>
          </a:xfrm>
          <a:prstGeom prst="rect">
            <a:avLst/>
          </a:prstGeom>
          <a:noFill/>
          <a:ln w="9525" algn="ctr">
            <a:noFill/>
            <a:miter lim="800000"/>
            <a:headEnd/>
            <a:tailEnd/>
          </a:ln>
          <a:effectLst/>
        </p:spPr>
        <p:txBody>
          <a:bodyPr lIns="91641" tIns="45821" rIns="91641" bIns="45821" anchor="ctr"/>
          <a:lstStyle/>
          <a:p>
            <a:pPr eaLnBrk="1" hangingPunct="1">
              <a:spcBef>
                <a:spcPct val="50000"/>
              </a:spcBef>
              <a:tabLst>
                <a:tab pos="3436544" algn="ctr"/>
                <a:tab pos="6643985" algn="r"/>
              </a:tabLst>
              <a:defRPr/>
            </a:pPr>
            <a:r>
              <a:rPr lang="en-US" sz="1600" b="1" dirty="0"/>
              <a:t>		</a:t>
            </a:r>
          </a:p>
        </p:txBody>
      </p:sp>
    </p:spTree>
    <p:extLst>
      <p:ext uri="{BB962C8B-B14F-4D97-AF65-F5344CB8AC3E}">
        <p14:creationId xmlns:p14="http://schemas.microsoft.com/office/powerpoint/2010/main" val="2977491075"/>
      </p:ext>
    </p:extLst>
  </p:cSld>
  <p:clrMap bg1="lt1" tx1="dk1" bg2="lt2" tx2="dk2" accent1="accent1" accent2="accent2" accent3="accent3" accent4="accent4" accent5="accent5" accent6="accent6" hlink="hlink" folHlink="folHlink"/>
  <p:notesStyle>
    <a:lvl1pPr marL="112713" indent="-112713" algn="l" rtl="0" eaLnBrk="0" fontAlgn="base" hangingPunct="0">
      <a:spcBef>
        <a:spcPct val="30000"/>
      </a:spcBef>
      <a:spcAft>
        <a:spcPct val="0"/>
      </a:spcAft>
      <a:defRPr sz="1200" kern="1200">
        <a:solidFill>
          <a:schemeClr val="tx1"/>
        </a:solidFill>
        <a:latin typeface="Arial" charset="0"/>
        <a:ea typeface="+mn-ea"/>
        <a:cs typeface="+mn-cs"/>
      </a:defRPr>
    </a:lvl1pPr>
    <a:lvl2pPr marL="338138" indent="-111125" algn="l" rtl="0" eaLnBrk="0" fontAlgn="base" hangingPunct="0">
      <a:spcBef>
        <a:spcPct val="30000"/>
      </a:spcBef>
      <a:spcAft>
        <a:spcPct val="0"/>
      </a:spcAft>
      <a:defRPr sz="1200" kern="1200">
        <a:solidFill>
          <a:schemeClr val="tx1"/>
        </a:solidFill>
        <a:latin typeface="Arial" charset="0"/>
        <a:ea typeface="+mn-ea"/>
        <a:cs typeface="+mn-cs"/>
      </a:defRPr>
    </a:lvl2pPr>
    <a:lvl3pPr marL="573088" indent="-112713" algn="l" rtl="0" eaLnBrk="0" fontAlgn="base" hangingPunct="0">
      <a:spcBef>
        <a:spcPct val="30000"/>
      </a:spcBef>
      <a:spcAft>
        <a:spcPct val="0"/>
      </a:spcAft>
      <a:defRPr sz="1200" kern="1200">
        <a:solidFill>
          <a:schemeClr val="tx1"/>
        </a:solidFill>
        <a:latin typeface="Arial" charset="0"/>
        <a:ea typeface="+mn-ea"/>
        <a:cs typeface="+mn-cs"/>
      </a:defRPr>
    </a:lvl3pPr>
    <a:lvl4pPr marL="800100" indent="-112713" algn="l" rtl="0" eaLnBrk="0" fontAlgn="base" hangingPunct="0">
      <a:spcBef>
        <a:spcPct val="30000"/>
      </a:spcBef>
      <a:spcAft>
        <a:spcPct val="0"/>
      </a:spcAft>
      <a:defRPr sz="1200" kern="1200">
        <a:solidFill>
          <a:schemeClr val="tx1"/>
        </a:solidFill>
        <a:latin typeface="Arial" charset="0"/>
        <a:ea typeface="+mn-ea"/>
        <a:cs typeface="+mn-cs"/>
      </a:defRPr>
    </a:lvl4pPr>
    <a:lvl5pPr marL="1027113" indent="-112713"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42900" y="676275"/>
            <a:ext cx="6248400" cy="3514725"/>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Select Note Pages contain instruction comments to assist with your presentation.</a:t>
            </a:r>
          </a:p>
          <a:p>
            <a:endParaRPr lang="en-US" b="1" dirty="0"/>
          </a:p>
          <a:p>
            <a:r>
              <a:rPr lang="en-US" b="1" dirty="0"/>
              <a:t>This Standard Training Package (STP) is current as of Oct </a:t>
            </a:r>
            <a:r>
              <a:rPr lang="en-US" b="1" baseline="0" dirty="0"/>
              <a:t>2024</a:t>
            </a:r>
            <a:r>
              <a:rPr lang="en-US" b="1" dirty="0"/>
              <a:t>. </a:t>
            </a:r>
            <a:r>
              <a:rPr lang="en-US" sz="1000" b="1" dirty="0"/>
              <a:t>To ensure this is the most current version, please go to https://tjaglcs.army.mil/  and locate the STPs within the "Training" area/box of the TJAGLCs site.</a:t>
            </a:r>
          </a:p>
        </p:txBody>
      </p:sp>
    </p:spTree>
    <p:extLst>
      <p:ext uri="{BB962C8B-B14F-4D97-AF65-F5344CB8AC3E}">
        <p14:creationId xmlns:p14="http://schemas.microsoft.com/office/powerpoint/2010/main" val="2519238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406400" y="549275"/>
            <a:ext cx="6197600" cy="3486150"/>
          </a:xfrm>
          <a:ln/>
        </p:spPr>
      </p:sp>
      <p:sp>
        <p:nvSpPr>
          <p:cNvPr id="82947" name="Rectangle 3"/>
          <p:cNvSpPr>
            <a:spLocks noGrp="1" noChangeArrowheads="1"/>
          </p:cNvSpPr>
          <p:nvPr>
            <p:ph type="body" idx="1"/>
          </p:nvPr>
        </p:nvSpPr>
        <p:spPr>
          <a:noFill/>
          <a:ln/>
        </p:spPr>
        <p:txBody>
          <a:bodyPr/>
          <a:lstStyle/>
          <a:p>
            <a:pPr eaLnBrk="1" hangingPunct="1">
              <a:lnSpc>
                <a:spcPct val="80000"/>
              </a:lnSpc>
              <a:buFontTx/>
              <a:buChar char="•"/>
            </a:pPr>
            <a:r>
              <a:rPr lang="en-US" b="1" dirty="0"/>
              <a:t>Instructor Comments:</a:t>
            </a:r>
          </a:p>
          <a:p>
            <a:pPr marL="630033" lvl="1" indent="0" eaLnBrk="1" hangingPunct="1">
              <a:lnSpc>
                <a:spcPct val="80000"/>
              </a:lnSpc>
              <a:buFontTx/>
              <a:buChar char="•"/>
            </a:pPr>
            <a:r>
              <a:rPr lang="en-US" dirty="0"/>
              <a:t> Follow the THINK model:</a:t>
            </a:r>
          </a:p>
          <a:p>
            <a:pPr marL="1088239" lvl="3" indent="0" eaLnBrk="1" hangingPunct="1">
              <a:lnSpc>
                <a:spcPct val="80000"/>
              </a:lnSpc>
              <a:buFontTx/>
              <a:buChar char="•"/>
            </a:pPr>
            <a:r>
              <a:rPr lang="en-US" dirty="0"/>
              <a:t> T – Treat all detainees by the same basic standard.  Do not be concerned with  different categories of detainees.  The basic standard of humane treatment never changes.</a:t>
            </a:r>
          </a:p>
          <a:p>
            <a:pPr marL="1088239" lvl="3" indent="0" eaLnBrk="1" hangingPunct="1">
              <a:lnSpc>
                <a:spcPct val="80000"/>
              </a:lnSpc>
              <a:buFontTx/>
              <a:buChar char="•"/>
            </a:pPr>
            <a:r>
              <a:rPr lang="en-US" dirty="0"/>
              <a:t> H - Humane treatment is the standard.  This basic standard, based on Common Article 3 of the Geneva Conventions, does not change.  The basic Detainee Treatment Policy, contained in the DoD Detainee Program, reflects this standard.</a:t>
            </a:r>
          </a:p>
          <a:p>
            <a:pPr marL="1088239" lvl="3" indent="0" eaLnBrk="1" hangingPunct="1">
              <a:lnSpc>
                <a:spcPct val="80000"/>
              </a:lnSpc>
              <a:buFontTx/>
              <a:buChar char="•"/>
            </a:pPr>
            <a:r>
              <a:rPr lang="en-US" dirty="0"/>
              <a:t> I – Interrogators:  Only interrogators are allowed to interrogate.  This briefing will cover Tactical Questioning later.</a:t>
            </a:r>
          </a:p>
          <a:p>
            <a:pPr marL="1088239" lvl="3" indent="0" eaLnBrk="1" hangingPunct="1">
              <a:lnSpc>
                <a:spcPct val="80000"/>
              </a:lnSpc>
              <a:buFontTx/>
              <a:buChar char="•"/>
            </a:pPr>
            <a:r>
              <a:rPr lang="en-US" dirty="0"/>
              <a:t> N – Need to report abuses.  If you are aware of abuse, or some other Law of War violation, and you fail to report it, you can be prosecuted.</a:t>
            </a:r>
          </a:p>
          <a:p>
            <a:pPr marL="1088239" lvl="3" indent="0" eaLnBrk="1" hangingPunct="1">
              <a:lnSpc>
                <a:spcPct val="80000"/>
              </a:lnSpc>
              <a:buFontTx/>
              <a:buChar char="•"/>
            </a:pPr>
            <a:r>
              <a:rPr lang="en-US" dirty="0"/>
              <a:t> K – Know the approved techniques as listed in FM 2-22.3.  You need to know what you can and cannot do, both in terms of how you treat detainees, and in terms of how you interact with detainees.  Only trained interrogators may use the approved techniques.  If you are not a trained and certified interrogator, you should not be using any of the interrogation approaches.</a:t>
            </a:r>
          </a:p>
          <a:p>
            <a:pPr eaLnBrk="1" hangingPunct="1">
              <a:lnSpc>
                <a:spcPct val="80000"/>
              </a:lnSpc>
            </a:pPr>
            <a:endParaRPr lang="en-US" dirty="0"/>
          </a:p>
        </p:txBody>
      </p:sp>
    </p:spTree>
    <p:extLst>
      <p:ext uri="{BB962C8B-B14F-4D97-AF65-F5344CB8AC3E}">
        <p14:creationId xmlns:p14="http://schemas.microsoft.com/office/powerpoint/2010/main" val="31149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406400" y="549275"/>
            <a:ext cx="6197600" cy="3486150"/>
          </a:xfrm>
          <a:ln/>
        </p:spPr>
      </p:sp>
      <p:sp>
        <p:nvSpPr>
          <p:cNvPr id="83971"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Explain and strongly emphasize that United States military personnel think and act according to the Soldier’s Rules and that Soldiers treat, regardless of the circumstances, ALL detainees humanely – there are NO exceptions to this basic standard of treatment.</a:t>
            </a:r>
          </a:p>
          <a:p>
            <a:pPr marL="630033" lvl="1" indent="0" eaLnBrk="1" hangingPunct="1">
              <a:buFontTx/>
              <a:buChar char="•"/>
            </a:pPr>
            <a:r>
              <a:rPr lang="en-US" dirty="0"/>
              <a:t>Soldiers may have heard of Common Article 3 to the Geneva Conventions in the news.  This DoDD is a reiteration of CA3 requirements – All detainees are to be treated humanely.</a:t>
            </a:r>
          </a:p>
        </p:txBody>
      </p:sp>
    </p:spTree>
    <p:extLst>
      <p:ext uri="{BB962C8B-B14F-4D97-AF65-F5344CB8AC3E}">
        <p14:creationId xmlns:p14="http://schemas.microsoft.com/office/powerpoint/2010/main" val="401733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457200" y="455613"/>
            <a:ext cx="6157913" cy="3465512"/>
          </a:xfrm>
          <a:ln/>
        </p:spPr>
      </p:sp>
      <p:sp>
        <p:nvSpPr>
          <p:cNvPr id="86019" name="Rectangle 3"/>
          <p:cNvSpPr>
            <a:spLocks noGrp="1" noChangeArrowheads="1"/>
          </p:cNvSpPr>
          <p:nvPr>
            <p:ph type="body" idx="1"/>
          </p:nvPr>
        </p:nvSpPr>
        <p:spPr>
          <a:ln/>
        </p:spPr>
        <p:txBody>
          <a:bodyPr/>
          <a:lstStyle/>
          <a:p>
            <a:pPr eaLnBrk="1" hangingPunct="1">
              <a:buFontTx/>
              <a:buChar char="•"/>
              <a:defRPr/>
            </a:pPr>
            <a:r>
              <a:rPr lang="en-US" b="1" dirty="0"/>
              <a:t>Instructor Comments:</a:t>
            </a:r>
          </a:p>
          <a:p>
            <a:pPr marL="630033" lvl="1" indent="0" eaLnBrk="1" hangingPunct="1">
              <a:buFontTx/>
              <a:buChar char="•"/>
              <a:defRPr/>
            </a:pPr>
            <a:r>
              <a:rPr lang="en-US" dirty="0"/>
              <a:t> Definitions matter, and you will hear a number of different terms tied to detainee operations.  </a:t>
            </a:r>
          </a:p>
          <a:p>
            <a:pPr marL="630033" lvl="1" indent="0" eaLnBrk="1" hangingPunct="1">
              <a:buFontTx/>
              <a:buChar char="•"/>
              <a:defRPr/>
            </a:pPr>
            <a:r>
              <a:rPr lang="en-US" dirty="0"/>
              <a:t> The Generic term for all detained persons is “Detainee”.  You cannot go wrong using this term.  Other terms may create legal issues if you use them (i.e. an EPW may be entitled to combatant immunity for their actions).</a:t>
            </a:r>
          </a:p>
          <a:p>
            <a:pPr marL="630033" lvl="1" indent="0" eaLnBrk="1" hangingPunct="1">
              <a:buFontTx/>
              <a:buChar char="•"/>
              <a:defRPr/>
            </a:pPr>
            <a:r>
              <a:rPr lang="en-US" dirty="0"/>
              <a:t>Enemy belligerents is the generic term for persons participating in hostilities.  An enemy belligerent is lawful if they have a right, under international law, to participate in hostilities – i.e. their actions are not criminal in nature.  The Geneva conventions do not refer to lawful and Unprivileged belligerents.  The Military Commissions Act of 2009 replaced the term Unlawful Enemy Combatant with Unprivileged Enemy Belligerent.  Soldiers will still see the term Unlawful Enemy Combatant throughout documents, briefings, and doctrine.  The sources have not been rewritten.  The 2009 MCA defines an Unprivileged Enemy Belligerent as an enemy fighter who is not entitled to POW status upon capture.</a:t>
            </a:r>
            <a:endParaRPr lang="en-US" strike="sngStrike" dirty="0"/>
          </a:p>
          <a:p>
            <a:pPr marL="630033" lvl="1" indent="0" eaLnBrk="1" hangingPunct="1">
              <a:buFontTx/>
              <a:buChar char="•"/>
              <a:defRPr/>
            </a:pPr>
            <a:r>
              <a:rPr lang="en-US" dirty="0"/>
              <a:t>Only lawful belligerents that are participating in international armed conflicts (CA2) are potentially eligible for EPW (POW) status.</a:t>
            </a:r>
          </a:p>
          <a:p>
            <a:pPr marL="630033" lvl="1" indent="0" eaLnBrk="1" hangingPunct="1">
              <a:buFontTx/>
              <a:buChar char="•"/>
              <a:defRPr/>
            </a:pPr>
            <a:r>
              <a:rPr lang="en-US" dirty="0"/>
              <a:t>There are only three types of detainees discussed in the Geneva Conventions.  These are EPWs, Retained Persons, and Protected Persons.  The DoD Detainee Program refers to Protected Persons as Civilian Internees.</a:t>
            </a:r>
          </a:p>
          <a:p>
            <a:pPr marL="630033" lvl="1" indent="0" eaLnBrk="1" hangingPunct="1">
              <a:buFontTx/>
              <a:buChar char="•"/>
              <a:defRPr/>
            </a:pPr>
            <a:r>
              <a:rPr lang="en-US" dirty="0"/>
              <a:t> You may hear different terms used to label detainees, including Person under U.S. Control (PUC), Security Detainee, and MI Hold.  Do not use these terms. If you do not know what to call the person you are holding, simply call them a detainee.  </a:t>
            </a:r>
          </a:p>
          <a:p>
            <a:pPr marL="630033" lvl="1" indent="0"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3908350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Rot="1" noChangeAspect="1" noChangeArrowheads="1" noTextEdit="1"/>
          </p:cNvSpPr>
          <p:nvPr>
            <p:ph type="sldImg"/>
          </p:nvPr>
        </p:nvSpPr>
        <p:spPr>
          <a:xfrm>
            <a:off x="457200" y="455613"/>
            <a:ext cx="6157913" cy="3465512"/>
          </a:xfrm>
          <a:ln/>
        </p:spPr>
      </p:sp>
      <p:sp>
        <p:nvSpPr>
          <p:cNvPr id="86019" name="Rectangle 6"/>
          <p:cNvSpPr>
            <a:spLocks noGrp="1" noChangeArrowheads="1"/>
          </p:cNvSpPr>
          <p:nvPr>
            <p:ph type="body" idx="1"/>
          </p:nvPr>
        </p:nvSpPr>
        <p:spPr>
          <a:noFill/>
          <a:ln/>
        </p:spPr>
        <p:txBody>
          <a:bodyPr/>
          <a:lstStyle/>
          <a:p>
            <a:pPr eaLnBrk="1" hangingPunct="1">
              <a:lnSpc>
                <a:spcPct val="90000"/>
              </a:lnSpc>
              <a:buFontTx/>
              <a:buChar char="•"/>
            </a:pPr>
            <a:r>
              <a:rPr lang="en-US" sz="1000" b="1" dirty="0"/>
              <a:t>Instructor Comments:</a:t>
            </a:r>
          </a:p>
          <a:p>
            <a:pPr marL="515482" lvl="1" indent="57276" eaLnBrk="1" hangingPunct="1">
              <a:lnSpc>
                <a:spcPct val="90000"/>
              </a:lnSpc>
              <a:buFontTx/>
              <a:buChar char="•"/>
            </a:pPr>
            <a:r>
              <a:rPr lang="en-US" sz="1000" dirty="0"/>
              <a:t> Enemy Prisoners of War (POWs) are covered by the Third Geneva Convention, as you can tell from the name of that Convention:  The Geneva Convention (III) Relative to the Treatment of Prisoners of War, 12 August 1949 (GPW).  POWs are lawful belligerents, and, as such, gain certain rights, which this brief will cover in more depth later.  POWs are also known as “lawful enemy belligerents” in the DoD Detainee Program, and include the following:</a:t>
            </a:r>
          </a:p>
          <a:p>
            <a:pPr marL="800270" lvl="2" eaLnBrk="1" hangingPunct="1">
              <a:lnSpc>
                <a:spcPct val="90000"/>
              </a:lnSpc>
              <a:buFontTx/>
              <a:buChar char="•"/>
            </a:pPr>
            <a:r>
              <a:rPr lang="en-US" sz="1000" dirty="0"/>
              <a:t>All members of the enemy regular armed forces</a:t>
            </a:r>
          </a:p>
          <a:p>
            <a:pPr marL="800270" lvl="2" eaLnBrk="1" hangingPunct="1">
              <a:lnSpc>
                <a:spcPct val="90000"/>
              </a:lnSpc>
              <a:buFontTx/>
              <a:buChar char="•"/>
            </a:pPr>
            <a:r>
              <a:rPr lang="en-US" sz="1000" dirty="0"/>
              <a:t>Militia or Resistance Movement Personnel not forming a part of the regular armed forces, but belonging to a Party to the conflict.  The must meet the four listed requirements:</a:t>
            </a:r>
          </a:p>
          <a:p>
            <a:pPr marL="1027781" lvl="3" eaLnBrk="1" hangingPunct="1">
              <a:lnSpc>
                <a:spcPct val="90000"/>
              </a:lnSpc>
              <a:buFontTx/>
              <a:buChar char="•"/>
            </a:pPr>
            <a:r>
              <a:rPr lang="en-US" sz="1000" dirty="0"/>
              <a:t>Commanded by a person responsible for subordinates - it doesn’t matter if the government is not formally recognized by the U.S., as long as there is a responsible chain of command that can, in theory, enforce discipline among its troops, and punish its troops for violations of the Law of War.</a:t>
            </a:r>
          </a:p>
          <a:p>
            <a:pPr marL="1027781" lvl="3" eaLnBrk="1" hangingPunct="1">
              <a:lnSpc>
                <a:spcPct val="90000"/>
              </a:lnSpc>
              <a:buFontTx/>
              <a:buChar char="•"/>
            </a:pPr>
            <a:r>
              <a:rPr lang="en-US" sz="1000" dirty="0"/>
              <a:t>Wear a fixed distinctive insignia recognizable at a distance - The fixed and distinctive insignia requirement first arose in the late 1800s, when the maximum effective range of most weapons was around 100 meters.  It has remained, because this goes to the heart of the principle of distinction.  This does not have to be a uniform, but must be something that distinguishes the belligerent from the civilian population.</a:t>
            </a:r>
          </a:p>
          <a:p>
            <a:pPr marL="1027781" lvl="3" eaLnBrk="1" hangingPunct="1">
              <a:lnSpc>
                <a:spcPct val="90000"/>
              </a:lnSpc>
              <a:buFontTx/>
              <a:buChar char="•"/>
            </a:pPr>
            <a:r>
              <a:rPr lang="en-US" sz="1000" dirty="0"/>
              <a:t>Carry arms openly. </a:t>
            </a:r>
          </a:p>
          <a:p>
            <a:pPr marL="1027781" lvl="3" eaLnBrk="1" hangingPunct="1">
              <a:lnSpc>
                <a:spcPct val="90000"/>
              </a:lnSpc>
              <a:buFontTx/>
              <a:buChar char="•"/>
            </a:pPr>
            <a:r>
              <a:rPr lang="en-US" sz="1000" dirty="0"/>
              <a:t>Abide by the Law of War.  If you capture someone who meets the first three requirements, you assume that they meet this one as well, until  proven differently.</a:t>
            </a:r>
          </a:p>
          <a:p>
            <a:pPr marL="800769" lvl="2" eaLnBrk="1" hangingPunct="1">
              <a:lnSpc>
                <a:spcPct val="90000"/>
              </a:lnSpc>
              <a:buFontTx/>
              <a:buChar char="•"/>
            </a:pPr>
            <a:r>
              <a:rPr lang="en-US" sz="1000" dirty="0"/>
              <a:t>Civilians</a:t>
            </a:r>
            <a:r>
              <a:rPr lang="en-US" sz="1000" baseline="0" dirty="0"/>
              <a:t> accompanying the force (i.e. contractors) as well as civilian air crews and merchant mariners (civilian ship’s crews)</a:t>
            </a:r>
          </a:p>
          <a:p>
            <a:pPr marL="800769" lvl="2" eaLnBrk="1" hangingPunct="1">
              <a:lnSpc>
                <a:spcPct val="90000"/>
              </a:lnSpc>
              <a:buFontTx/>
              <a:buChar char="•"/>
            </a:pPr>
            <a:endParaRPr lang="en-US" sz="1000" dirty="0"/>
          </a:p>
          <a:p>
            <a:pPr marL="515482" lvl="1" indent="57276" eaLnBrk="1" hangingPunct="1">
              <a:lnSpc>
                <a:spcPct val="90000"/>
              </a:lnSpc>
              <a:buFontTx/>
              <a:buChar char="•"/>
            </a:pPr>
            <a:r>
              <a:rPr lang="en-US" sz="1000" dirty="0"/>
              <a:t> Retained Personnel RP enjoy the same standard of treatment as POWs, but are unique personnel.  RPs include military medical personnel (doctors, nurses, admin staff), and military religious personnel (chaplains and imams).  Retained personnel are to be repatriated at the earliest possible time.</a:t>
            </a:r>
          </a:p>
          <a:p>
            <a:pPr eaLnBrk="1" hangingPunct="1">
              <a:lnSpc>
                <a:spcPct val="90000"/>
              </a:lnSpc>
            </a:pPr>
            <a:endParaRPr lang="en-US" sz="1000" dirty="0"/>
          </a:p>
        </p:txBody>
      </p:sp>
    </p:spTree>
    <p:extLst>
      <p:ext uri="{BB962C8B-B14F-4D97-AF65-F5344CB8AC3E}">
        <p14:creationId xmlns:p14="http://schemas.microsoft.com/office/powerpoint/2010/main" val="2483128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457200" y="455613"/>
            <a:ext cx="6157913" cy="3465512"/>
          </a:xfrm>
          <a:ln/>
        </p:spPr>
      </p:sp>
      <p:sp>
        <p:nvSpPr>
          <p:cNvPr id="87043"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Civilian Internees are covered under Geneva Convention (IV) relative to the Protection of Civilian Persons in Time of War, 12 August 1949 (GCIV).  Civilian internees may also be called Protected Persons.</a:t>
            </a:r>
          </a:p>
          <a:p>
            <a:pPr marL="630033" lvl="1" indent="0" eaLnBrk="1" hangingPunct="1">
              <a:buFontTx/>
              <a:buChar char="•"/>
            </a:pPr>
            <a:r>
              <a:rPr lang="en-US" dirty="0"/>
              <a:t> This is the default category for noncombatant personnel who are picked up and are not involved in the fight.  This includes people who have been called civilian detainees, MI holds, or criminal detainees.  It does not include Unprivileged enemy belligerents, which this brief will cover later.</a:t>
            </a:r>
          </a:p>
          <a:p>
            <a:pPr marL="630033" lvl="1" indent="0" eaLnBrk="1" hangingPunct="1">
              <a:buFontTx/>
              <a:buChar char="•"/>
            </a:pPr>
            <a:r>
              <a:rPr lang="en-US" dirty="0"/>
              <a:t> Why would we pick up someone who was not attacking us?  Sometimes to keep them safe, sometimes to keep the local population safe from them (such as criminals), and sometimes because they have Intelligence about an attack or planned attack.</a:t>
            </a:r>
          </a:p>
          <a:p>
            <a:pPr marL="630033" lvl="1" indent="0" eaLnBrk="1" hangingPunct="1">
              <a:buFontTx/>
              <a:buChar char="•"/>
            </a:pPr>
            <a:r>
              <a:rPr lang="en-US" dirty="0"/>
              <a:t> If you are not sure about the status of a detainee, though – just treat them as an EPW until an Article 5 tribunal determines status.  It is not the job of the guard or interrogator to determine a detainee’s status – status is usually determined at corps-level command.  </a:t>
            </a:r>
          </a:p>
          <a:p>
            <a:pPr marL="630033" lvl="1" indent="0" eaLnBrk="1" hangingPunct="1">
              <a:buFontTx/>
              <a:buChar char="•"/>
            </a:pPr>
            <a:r>
              <a:rPr lang="en-US" dirty="0"/>
              <a:t> An Article 5 Tribunal will review your reports, your notes and your observations, when making that status determination.  This means that every piece of information and evidence you collect has an impact on status determination.</a:t>
            </a:r>
          </a:p>
          <a:p>
            <a:pPr eaLnBrk="1" hangingPunct="1"/>
            <a:endParaRPr lang="en-US" dirty="0"/>
          </a:p>
        </p:txBody>
      </p:sp>
    </p:spTree>
    <p:extLst>
      <p:ext uri="{BB962C8B-B14F-4D97-AF65-F5344CB8AC3E}">
        <p14:creationId xmlns:p14="http://schemas.microsoft.com/office/powerpoint/2010/main" val="3874204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457200" y="455613"/>
            <a:ext cx="6157913" cy="3465512"/>
          </a:xfrm>
          <a:ln/>
        </p:spPr>
      </p:sp>
      <p:sp>
        <p:nvSpPr>
          <p:cNvPr id="88067" name="Rectangle 3"/>
          <p:cNvSpPr>
            <a:spLocks noGrp="1" noChangeArrowheads="1"/>
          </p:cNvSpPr>
          <p:nvPr>
            <p:ph type="body" idx="1"/>
          </p:nvPr>
        </p:nvSpPr>
        <p:spPr>
          <a:noFill/>
          <a:ln/>
        </p:spPr>
        <p:txBody>
          <a:bodyPr/>
          <a:lstStyle/>
          <a:p>
            <a:pPr eaLnBrk="1" hangingPunct="1">
              <a:lnSpc>
                <a:spcPct val="90000"/>
              </a:lnSpc>
              <a:buFontTx/>
              <a:buChar char="•"/>
            </a:pPr>
            <a:r>
              <a:rPr lang="en-US" b="1" dirty="0"/>
              <a:t>Instructor Comments:</a:t>
            </a:r>
          </a:p>
          <a:p>
            <a:pPr marL="630033" lvl="1" indent="0" eaLnBrk="1" hangingPunct="1">
              <a:lnSpc>
                <a:spcPct val="90000"/>
              </a:lnSpc>
              <a:buFontTx/>
              <a:buChar char="•"/>
            </a:pPr>
            <a:r>
              <a:rPr lang="en-US" dirty="0"/>
              <a:t> The most recent publication of DoDD 2310.01E</a:t>
            </a:r>
            <a:r>
              <a:rPr lang="en-US" baseline="0" dirty="0"/>
              <a:t> (August 2014 w/ </a:t>
            </a:r>
            <a:r>
              <a:rPr lang="en-US" baseline="0" dirty="0" err="1"/>
              <a:t>Ch</a:t>
            </a:r>
            <a:r>
              <a:rPr lang="en-US" baseline="0" dirty="0"/>
              <a:t> 1 24 May 2017), LOW Manual (June 2015/w updates of Dec 2016), and FM 6-27 uses the term Unprivileged Enemy Belligerent in lieu of Unlawful Enemy Combatant.  See Glossary in DODD 2310.01E- Types of Unprivileged Belligerents.</a:t>
            </a:r>
            <a:endParaRPr lang="en-US" dirty="0"/>
          </a:p>
          <a:p>
            <a:pPr marL="630033" lvl="1" indent="0" eaLnBrk="1" hangingPunct="1">
              <a:lnSpc>
                <a:spcPct val="90000"/>
              </a:lnSpc>
              <a:buFontTx/>
              <a:buChar char="•"/>
            </a:pPr>
            <a:r>
              <a:rPr lang="en-US" dirty="0"/>
              <a:t> In short, we are talking about people who engage in combat, but are not part of the enemy’s regular armed forces and do not comply with the Laws of War.  By definition, Al Qaeda, the Taliban, and associated forces are Unprivileged Belligerents.  Generally speaking, almost all terrorists, insurgents, and foreign fighters will fit into this category.  These individuals do not enjoy combatant immunity - they may be prosecuted for their pre-capture actions.</a:t>
            </a:r>
          </a:p>
          <a:p>
            <a:pPr marL="630033" lvl="1" indent="0" eaLnBrk="1" hangingPunct="1">
              <a:lnSpc>
                <a:spcPct val="90000"/>
              </a:lnSpc>
              <a:buFontTx/>
              <a:buChar char="•"/>
            </a:pPr>
            <a:r>
              <a:rPr lang="en-US" dirty="0"/>
              <a:t> Unprivileged belligerents still receive, at a minimum, the protections of Common Article 3, which this brief covers later.  They also receive the basic standard of care incorporated by policy in the DoD Detainee Program (Fundamental Guarantees sections of AP I and AP II).  Depending on the circumstances, they usually receive more than the basic standard of care, as a matter of policy.  However, it is not for you to pick and choose what we will and will not do for Unprivileged enemy belligerents.  Discuss the standard of care with your JAG.  If you are operating at the tactical level, you apply the basic standard of care as a minimum, and if you have questions, route them through your chain of command.</a:t>
            </a:r>
          </a:p>
          <a:p>
            <a:pPr marL="630033" lvl="1" indent="0" eaLnBrk="1" hangingPunct="1">
              <a:lnSpc>
                <a:spcPct val="90000"/>
              </a:lnSpc>
              <a:buFontTx/>
              <a:buChar char="•"/>
            </a:pPr>
            <a:r>
              <a:rPr lang="en-US" dirty="0"/>
              <a:t> Finally, as with Civilian Internees, if you are not sure about their status, you will treat them as an EPW until an Article 5 Tribunal determines status.</a:t>
            </a:r>
          </a:p>
          <a:p>
            <a:pPr eaLnBrk="1" hangingPunct="1">
              <a:lnSpc>
                <a:spcPct val="90000"/>
              </a:lnSpc>
            </a:pPr>
            <a:endParaRPr lang="en-US" dirty="0"/>
          </a:p>
        </p:txBody>
      </p:sp>
    </p:spTree>
    <p:extLst>
      <p:ext uri="{BB962C8B-B14F-4D97-AF65-F5344CB8AC3E}">
        <p14:creationId xmlns:p14="http://schemas.microsoft.com/office/powerpoint/2010/main" val="2837702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457200" y="455613"/>
            <a:ext cx="6157913" cy="3465512"/>
          </a:xfrm>
          <a:ln/>
        </p:spPr>
      </p:sp>
      <p:sp>
        <p:nvSpPr>
          <p:cNvPr id="89091" name="Rectangle 3"/>
          <p:cNvSpPr>
            <a:spLocks noGrp="1" noChangeArrowheads="1"/>
          </p:cNvSpPr>
          <p:nvPr>
            <p:ph type="body" idx="1"/>
          </p:nvPr>
        </p:nvSpPr>
        <p:spPr>
          <a:xfrm>
            <a:off x="451668" y="3960522"/>
            <a:ext cx="6259740" cy="4812161"/>
          </a:xfrm>
          <a:noFill/>
          <a:ln/>
        </p:spPr>
        <p:txBody>
          <a:bodyPr/>
          <a:lstStyle/>
          <a:p>
            <a:pPr marL="0" indent="0" eaLnBrk="1" hangingPunct="1">
              <a:lnSpc>
                <a:spcPct val="80000"/>
              </a:lnSpc>
              <a:buFontTx/>
              <a:buChar char="•"/>
            </a:pPr>
            <a:r>
              <a:rPr lang="en-US" sz="900" b="1" dirty="0"/>
              <a:t> Instructor Comments: </a:t>
            </a:r>
          </a:p>
          <a:p>
            <a:pPr marL="458206" lvl="1" indent="0" eaLnBrk="1" hangingPunct="1">
              <a:lnSpc>
                <a:spcPct val="80000"/>
              </a:lnSpc>
              <a:buFontTx/>
              <a:buChar char="•"/>
            </a:pPr>
            <a:r>
              <a:rPr lang="en-US" sz="900" dirty="0"/>
              <a:t> There are a couple of minor differences in how status affects treatment. Differences really only occur at Theater-level facilities, and some differences only matter to JAGs or Interrogators.  At BDE and DIV facilities, and especially at Point of Capture, how we treat the different types of detainees simply will not change.</a:t>
            </a:r>
          </a:p>
          <a:p>
            <a:pPr marL="685718" lvl="2" eaLnBrk="1" hangingPunct="1">
              <a:lnSpc>
                <a:spcPct val="80000"/>
              </a:lnSpc>
              <a:buFontTx/>
              <a:buChar char="•"/>
            </a:pPr>
            <a:r>
              <a:rPr lang="en-US" sz="900" dirty="0"/>
              <a:t> POWs and Retained Personnel:</a:t>
            </a:r>
          </a:p>
          <a:p>
            <a:pPr marL="913230" lvl="3" eaLnBrk="1" hangingPunct="1">
              <a:lnSpc>
                <a:spcPct val="80000"/>
              </a:lnSpc>
              <a:buFontTx/>
              <a:buChar char="•"/>
            </a:pPr>
            <a:r>
              <a:rPr lang="en-US" sz="900" dirty="0"/>
              <a:t>Cannot be prosecuted for lawful acts in war (enjoy combatant immunity).  A soldier in the Iraqi Republican National Guard who killed several U.S. soldiers or Marines during the initial part of the war could not be prosecuted for that action, if he did so in accordance with the law of war.</a:t>
            </a:r>
          </a:p>
          <a:p>
            <a:pPr marL="913230" lvl="3" eaLnBrk="1" hangingPunct="1">
              <a:lnSpc>
                <a:spcPct val="80000"/>
              </a:lnSpc>
              <a:buFontTx/>
              <a:buChar char="•"/>
            </a:pPr>
            <a:r>
              <a:rPr lang="en-US" sz="900" dirty="0"/>
              <a:t>Are repatriated at the end of the war (GCIII 118).  That Iraqi soldier gets to go home after the war.</a:t>
            </a:r>
          </a:p>
          <a:p>
            <a:pPr marL="685718" lvl="2" eaLnBrk="1" hangingPunct="1">
              <a:lnSpc>
                <a:spcPct val="80000"/>
              </a:lnSpc>
              <a:buFontTx/>
              <a:buChar char="•"/>
            </a:pPr>
            <a:r>
              <a:rPr lang="en-US" sz="900" dirty="0"/>
              <a:t>Protected Persons / Civilian Internees:</a:t>
            </a:r>
          </a:p>
          <a:p>
            <a:pPr marL="913230" lvl="3" eaLnBrk="1" hangingPunct="1">
              <a:lnSpc>
                <a:spcPct val="80000"/>
              </a:lnSpc>
              <a:buFontTx/>
              <a:buChar char="•"/>
            </a:pPr>
            <a:r>
              <a:rPr lang="en-US" sz="900" dirty="0"/>
              <a:t>Must be segregated from POWs </a:t>
            </a:r>
            <a:r>
              <a:rPr lang="en-US" sz="900" i="1" dirty="0"/>
              <a:t>(GCIV 84).</a:t>
            </a:r>
            <a:r>
              <a:rPr lang="en-US" sz="900" dirty="0"/>
              <a:t>  Protected persons and POWs cannot be housed in the same areas.  EPWs and RPs are housed together, Protected persons are housed separately.  They can share dining and hygiene facilities, but only if they use them at different times.</a:t>
            </a:r>
          </a:p>
          <a:p>
            <a:pPr marL="913230" lvl="3" eaLnBrk="1" hangingPunct="1">
              <a:lnSpc>
                <a:spcPct val="80000"/>
              </a:lnSpc>
              <a:buFontTx/>
              <a:buChar char="•"/>
            </a:pPr>
            <a:r>
              <a:rPr lang="en-US" sz="900" dirty="0"/>
              <a:t>Have the right to appeal their internment </a:t>
            </a:r>
            <a:r>
              <a:rPr lang="en-US" sz="900" i="1" dirty="0"/>
              <a:t>(GCIV 78)</a:t>
            </a:r>
            <a:r>
              <a:rPr lang="en-US" sz="900" dirty="0"/>
              <a:t>.  Practically speaking, this doesn’t have a great effect. Typically, all detainees will have their files reviewed at least every 6 months, sometimes more often.</a:t>
            </a:r>
          </a:p>
          <a:p>
            <a:pPr marL="913230" lvl="3" eaLnBrk="1" hangingPunct="1">
              <a:lnSpc>
                <a:spcPct val="80000"/>
              </a:lnSpc>
              <a:buFontTx/>
              <a:buChar char="•"/>
            </a:pPr>
            <a:r>
              <a:rPr lang="en-US" sz="900" dirty="0"/>
              <a:t>Have the right to have family visitors </a:t>
            </a:r>
            <a:r>
              <a:rPr lang="en-US" sz="900" i="1" dirty="0"/>
              <a:t>(GCIV 116)</a:t>
            </a:r>
            <a:r>
              <a:rPr lang="en-US" sz="900" dirty="0"/>
              <a:t>.  This one can be somewhat problematic.  Security concerns can take precedence, if there is no safe way to accommodate the family visits.  Having facilities that are separate from other U.S. bases helps with this, but exposes us to additional risks.  Additionally, there is no guarantee of privacy during family visits - monitor them if you wish.  You are also allowed to talk to the family members, before or after the visit.  Finally, if the family members become involved, for instance we catch them passing intelligence to the detainee or carrying a message from the detainee to the outside, the family member may even be detained while we sort this out.</a:t>
            </a:r>
          </a:p>
          <a:p>
            <a:pPr marL="685718" lvl="2" eaLnBrk="1" hangingPunct="1">
              <a:lnSpc>
                <a:spcPct val="80000"/>
              </a:lnSpc>
              <a:buFontTx/>
              <a:buChar char="•"/>
            </a:pPr>
            <a:r>
              <a:rPr lang="en-US" sz="900" dirty="0"/>
              <a:t>Unprivileged Enemy Belligerents:</a:t>
            </a:r>
          </a:p>
          <a:p>
            <a:pPr marL="913230" lvl="3" eaLnBrk="1" hangingPunct="1">
              <a:lnSpc>
                <a:spcPct val="80000"/>
              </a:lnSpc>
              <a:buFontTx/>
              <a:buChar char="•"/>
            </a:pPr>
            <a:r>
              <a:rPr lang="en-US" sz="900" dirty="0"/>
              <a:t>Should be segregated from POWs.</a:t>
            </a:r>
          </a:p>
          <a:p>
            <a:pPr marL="913230" lvl="3" eaLnBrk="1" hangingPunct="1">
              <a:lnSpc>
                <a:spcPct val="80000"/>
              </a:lnSpc>
              <a:buFontTx/>
              <a:buChar char="•"/>
            </a:pPr>
            <a:r>
              <a:rPr lang="en-US" sz="900" dirty="0"/>
              <a:t>Are able to appeal their internment.  At a minimum, will have their file and case reviewed on a regular basis.</a:t>
            </a:r>
          </a:p>
          <a:p>
            <a:pPr marL="913230" lvl="3" eaLnBrk="1" hangingPunct="1">
              <a:lnSpc>
                <a:spcPct val="80000"/>
              </a:lnSpc>
              <a:buFontTx/>
              <a:buChar char="•"/>
            </a:pPr>
            <a:r>
              <a:rPr lang="en-US" sz="900" dirty="0"/>
              <a:t>May be allowed family visitors - this is not necessarily a right for Unprivileged enemy belligerents, but is still useful, and will not usually be denied without a good reason.  Separation, a specific interrogation technique which we will discuss later, may be considered to be a good reason.</a:t>
            </a:r>
          </a:p>
          <a:p>
            <a:pPr marL="913230" lvl="3" eaLnBrk="1" hangingPunct="1">
              <a:lnSpc>
                <a:spcPct val="80000"/>
              </a:lnSpc>
              <a:buFontTx/>
              <a:buChar char="•"/>
            </a:pPr>
            <a:r>
              <a:rPr lang="en-US" sz="900" dirty="0"/>
              <a:t>May be Separated, per FM 2-22.3, Appendix M.  This is one of the major differences, and we will discuss this later on – this is an interrogation technique, and only interrogators can direct this, but you need to understand the differences.</a:t>
            </a:r>
          </a:p>
          <a:p>
            <a:pPr marL="913230" lvl="3" eaLnBrk="1" hangingPunct="1">
              <a:lnSpc>
                <a:spcPct val="80000"/>
              </a:lnSpc>
              <a:buFontTx/>
              <a:buChar char="•"/>
            </a:pPr>
            <a:r>
              <a:rPr lang="en-US" sz="900" dirty="0"/>
              <a:t>May be prosecuted!  This is the other major difference.  The bottom line is that Unprivileged belligerents can be prosecuted for their pre-capture actions - they do not enjoy combatant immunity.  When we talk about insurgents who plant IEDs or make VBIEDs, this is important to us - we do not want them to be able to claim that they are lawful belligerents and are therefore immune to prosecution.</a:t>
            </a:r>
          </a:p>
        </p:txBody>
      </p:sp>
    </p:spTree>
    <p:extLst>
      <p:ext uri="{BB962C8B-B14F-4D97-AF65-F5344CB8AC3E}">
        <p14:creationId xmlns:p14="http://schemas.microsoft.com/office/powerpoint/2010/main" val="519715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457200" y="455613"/>
            <a:ext cx="6157913" cy="3465512"/>
          </a:xfrm>
          <a:ln/>
        </p:spPr>
      </p:sp>
      <p:sp>
        <p:nvSpPr>
          <p:cNvPr id="90115" name="Rectangle 3"/>
          <p:cNvSpPr>
            <a:spLocks noGrp="1" noChangeArrowheads="1"/>
          </p:cNvSpPr>
          <p:nvPr>
            <p:ph type="body" idx="1"/>
          </p:nvPr>
        </p:nvSpPr>
        <p:spPr>
          <a:noFill/>
          <a:ln/>
        </p:spPr>
        <p:txBody>
          <a:bodyPr/>
          <a:lstStyle/>
          <a:p>
            <a:pPr eaLnBrk="1" hangingPunct="1">
              <a:buFontTx/>
              <a:buChar char="•"/>
            </a:pPr>
            <a:r>
              <a:rPr lang="en-US" sz="1000" b="1" dirty="0"/>
              <a:t>Instructor Comments:</a:t>
            </a:r>
          </a:p>
          <a:p>
            <a:pPr marL="515482" lvl="1" indent="0" eaLnBrk="1" hangingPunct="1">
              <a:buFontTx/>
              <a:buChar char="•"/>
            </a:pPr>
            <a:r>
              <a:rPr lang="en-US" sz="1000" dirty="0"/>
              <a:t> The basic standard is Humane Treatment.  Humane Treatment starts with what is known as Common Article 3 (CA3).  CA3 is the same Article in all four Geneva Conventions.  CA3 dictates a basic, minimum standard of care for all non-belligerents, including civilians on the battlefield, sick and wounded belligerents, belligerents who are surrendering, and detainees of all types.</a:t>
            </a:r>
          </a:p>
          <a:p>
            <a:pPr marL="515482" lvl="1" indent="0" eaLnBrk="1" hangingPunct="1">
              <a:buFontTx/>
              <a:buChar char="•"/>
            </a:pPr>
            <a:r>
              <a:rPr lang="en-US" sz="1000" dirty="0"/>
              <a:t> Common Article 3 provides for the following minimum standards of care for every non-belligerent:</a:t>
            </a:r>
          </a:p>
          <a:p>
            <a:pPr marL="914821" lvl="2" eaLnBrk="1" hangingPunct="1">
              <a:buFontTx/>
              <a:buChar char="•"/>
            </a:pPr>
            <a:r>
              <a:rPr lang="en-US" sz="1000" dirty="0"/>
              <a:t>Humane Treatment, without any adverse distinction based on race, color, religion, faith, sex, birth, wealth or other similar criteria.</a:t>
            </a:r>
          </a:p>
          <a:p>
            <a:pPr marL="914821" lvl="2" eaLnBrk="1" hangingPunct="1">
              <a:buFontTx/>
              <a:buChar char="•"/>
            </a:pPr>
            <a:r>
              <a:rPr lang="en-US" sz="1000" dirty="0"/>
              <a:t>Violence, torture, mutilation and cruelty are prohibited.</a:t>
            </a:r>
          </a:p>
          <a:p>
            <a:pPr marL="914821" lvl="2" eaLnBrk="1" hangingPunct="1">
              <a:buFontTx/>
              <a:buChar char="•"/>
            </a:pPr>
            <a:r>
              <a:rPr lang="en-US" sz="1000" dirty="0"/>
              <a:t>The taking of hostages is prohibited.</a:t>
            </a:r>
          </a:p>
          <a:p>
            <a:pPr marL="914821" lvl="2" eaLnBrk="1" hangingPunct="1">
              <a:buFontTx/>
              <a:buChar char="•"/>
            </a:pPr>
            <a:r>
              <a:rPr lang="en-US" sz="1000" dirty="0"/>
              <a:t>Humiliating and degrading treatment is prohibited.</a:t>
            </a:r>
          </a:p>
          <a:p>
            <a:pPr marL="914821" lvl="2" eaLnBrk="1" hangingPunct="1">
              <a:buFontTx/>
              <a:buChar char="•"/>
            </a:pPr>
            <a:r>
              <a:rPr lang="en-US" sz="1000" dirty="0"/>
              <a:t>No executions or sentences can be passed without due process of a regularly constituted court.</a:t>
            </a:r>
          </a:p>
          <a:p>
            <a:pPr marL="515482" lvl="1" indent="0" eaLnBrk="1" hangingPunct="1">
              <a:buFontTx/>
              <a:buChar char="•"/>
            </a:pPr>
            <a:endParaRPr lang="en-US" sz="1000" dirty="0"/>
          </a:p>
          <a:p>
            <a:pPr eaLnBrk="1" hangingPunct="1">
              <a:buFontTx/>
              <a:buChar char="•"/>
            </a:pPr>
            <a:r>
              <a:rPr lang="en-US" sz="1000" b="1" dirty="0"/>
              <a:t>Instructor Note:</a:t>
            </a:r>
          </a:p>
          <a:p>
            <a:pPr marL="515482" lvl="1" indent="0" eaLnBrk="1" hangingPunct="1">
              <a:buFontTx/>
              <a:buChar char="•"/>
            </a:pPr>
            <a:r>
              <a:rPr lang="en-US" sz="1000" dirty="0"/>
              <a:t> On 29 June 2006, the U.S. Supreme Court, in the case of </a:t>
            </a:r>
            <a:r>
              <a:rPr lang="en-US" sz="1000" u="sng" dirty="0"/>
              <a:t>Hamdan v. Rumsfeld</a:t>
            </a:r>
            <a:r>
              <a:rPr lang="en-US" sz="1000" dirty="0"/>
              <a:t>, 126 S. Ct. 2749 (2006) held that Common Article 3 applies to all members of Al Qaeda during the Global War on Terror, regardless of status, regardless of their role (insurgent, terrorist, etc.).  On 7 July 2006, DepSecDef Gordon England sent out a memo reiterating that Common Article 3 applies to all military operations and all detainees, and, at the President’s direction, rescinding the portions of the 2001 Presidential Military Order that said that the Geneva Conventions do not apply to Al Qaeda or Taliban.  We apply the standard listed in the DoD Detainee Program, which includes both Common Article 3 (re-printed in the DoD Detainee Program) and the additional areas that constitute the basic standard of care, the Detainee Treatment Policy.</a:t>
            </a:r>
          </a:p>
          <a:p>
            <a:pPr eaLnBrk="1" hangingPunct="1"/>
            <a:endParaRPr lang="en-US" sz="1000" dirty="0"/>
          </a:p>
        </p:txBody>
      </p:sp>
    </p:spTree>
    <p:extLst>
      <p:ext uri="{BB962C8B-B14F-4D97-AF65-F5344CB8AC3E}">
        <p14:creationId xmlns:p14="http://schemas.microsoft.com/office/powerpoint/2010/main" val="3507193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457200" y="455613"/>
            <a:ext cx="6157913" cy="3465512"/>
          </a:xfrm>
          <a:ln/>
        </p:spPr>
      </p:sp>
      <p:sp>
        <p:nvSpPr>
          <p:cNvPr id="91139"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57276" eaLnBrk="1" hangingPunct="1">
              <a:buFontTx/>
              <a:buChar char="•"/>
            </a:pPr>
            <a:r>
              <a:rPr lang="en-US" dirty="0"/>
              <a:t> Humane treatment simply means treating someone like a human being. </a:t>
            </a:r>
          </a:p>
          <a:p>
            <a:pPr marL="630033" lvl="1" indent="57276" eaLnBrk="1" hangingPunct="1">
              <a:buFontTx/>
              <a:buChar char="•"/>
            </a:pPr>
            <a:r>
              <a:rPr lang="en-US" dirty="0"/>
              <a:t> Humane Treatment breaks down into several sub-categories.</a:t>
            </a:r>
          </a:p>
          <a:p>
            <a:pPr marL="914821" lvl="2" eaLnBrk="1" hangingPunct="1">
              <a:buFontTx/>
              <a:buChar char="•"/>
            </a:pPr>
            <a:r>
              <a:rPr lang="en-US" dirty="0"/>
              <a:t>First, basic life needs - these are the things that you need to survive, such as food, shelter, water, clothing, medical care and other basic living requirements.</a:t>
            </a:r>
          </a:p>
          <a:p>
            <a:pPr marL="914821" lvl="2" eaLnBrk="1" hangingPunct="1">
              <a:buFontTx/>
              <a:buChar char="•"/>
            </a:pPr>
            <a:r>
              <a:rPr lang="en-US" dirty="0"/>
              <a:t>Second, the need to practice a religion - enemies in our custody continue to feel a need to free exercise of religion.</a:t>
            </a:r>
          </a:p>
          <a:p>
            <a:pPr marL="914821" lvl="2" eaLnBrk="1" hangingPunct="1">
              <a:buFontTx/>
              <a:buChar char="•"/>
            </a:pPr>
            <a:r>
              <a:rPr lang="en-US" dirty="0"/>
              <a:t>Finally, there are some actions that are simply prohibited.   Again, common sense is a good guide.   We all should know that parading a detainee nude in front of cameras or placing ice blocks on his chest is simply wrong.</a:t>
            </a:r>
          </a:p>
          <a:p>
            <a:pPr marL="914821" lvl="2" eaLnBrk="1" hangingPunct="1">
              <a:buFontTx/>
              <a:buChar char="•"/>
            </a:pPr>
            <a:r>
              <a:rPr lang="en-US" dirty="0"/>
              <a:t>While detainees lose a number of personal liberties and privileges, their basic humanity must never be lost, and must never be taken as part of the interrogation plan. There is no authorization, ever, for intentionally causing harm as part of an interrogation.</a:t>
            </a:r>
          </a:p>
          <a:p>
            <a:pPr marL="914821" lvl="2" eaLnBrk="1" hangingPunct="1">
              <a:buFontTx/>
              <a:buChar char="•"/>
            </a:pPr>
            <a:r>
              <a:rPr lang="en-US" dirty="0"/>
              <a:t>Sometimes the ability to provide these items is resource dependent.  For instance, if a capturing unit does not have culturally sensitive meals (e.g. Halal), it is not inhumane to fail to provide this item if the situation was not foreseeable.</a:t>
            </a:r>
          </a:p>
        </p:txBody>
      </p:sp>
    </p:spTree>
    <p:extLst>
      <p:ext uri="{BB962C8B-B14F-4D97-AF65-F5344CB8AC3E}">
        <p14:creationId xmlns:p14="http://schemas.microsoft.com/office/powerpoint/2010/main" val="2527369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457200" y="455613"/>
            <a:ext cx="6157913" cy="3465512"/>
          </a:xfrm>
          <a:ln/>
        </p:spPr>
      </p:sp>
      <p:sp>
        <p:nvSpPr>
          <p:cNvPr id="92163"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So what do you use as the test for whether or not something is humane?</a:t>
            </a:r>
          </a:p>
          <a:p>
            <a:pPr marL="916412" lvl="3" indent="-1591" eaLnBrk="1" hangingPunct="1">
              <a:buFontTx/>
              <a:buChar char="•"/>
            </a:pPr>
            <a:r>
              <a:rPr lang="en-US" dirty="0"/>
              <a:t> The first question you ask yourself is whether your actions could violate a law or regulation.  If the answer is yes, stop what you are doing.</a:t>
            </a:r>
          </a:p>
          <a:p>
            <a:pPr marL="916412" lvl="3" indent="-1591" eaLnBrk="1" hangingPunct="1">
              <a:buFontTx/>
              <a:buChar char="•"/>
            </a:pPr>
            <a:r>
              <a:rPr lang="en-US" dirty="0"/>
              <a:t> Apply a basic leadership test.  Although most of us are willing to endure some personal pain and suffering, good leaders will not permit their troops to endure any more pain and suffering than absolutely necessary.  So ask yourself, as a leader, would you allow someone to do what you are about to do to one of your Soldiers?  If the answer is yes, you are likely ok.  If the answer is no, you are almost certainly about to do something wrong.</a:t>
            </a:r>
          </a:p>
          <a:p>
            <a:pPr marL="630033" lvl="1" indent="0" eaLnBrk="1" hangingPunct="1">
              <a:buFontTx/>
              <a:buChar char="•"/>
            </a:pPr>
            <a:r>
              <a:rPr lang="en-US" dirty="0"/>
              <a:t> It is true that leaders can do certain things to U.S. Soldiers that we could never do to detainees.  For instance, mandatory PT, interfering with adequate sleep and SERE training, are not things we can do to detainees.  This is because the leader has a different responsibility toward the Soldiers than he does toward detainees.  Unlike in the case of Soldiers, the leader is not responsible for providing combat training and self-improvement to detainees.  He is responsible to prevent their escape while maintaining their dignity.</a:t>
            </a:r>
          </a:p>
        </p:txBody>
      </p:sp>
    </p:spTree>
    <p:extLst>
      <p:ext uri="{BB962C8B-B14F-4D97-AF65-F5344CB8AC3E}">
        <p14:creationId xmlns:p14="http://schemas.microsoft.com/office/powerpoint/2010/main" val="30835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439738" y="520700"/>
            <a:ext cx="6194425" cy="3484563"/>
          </a:xfrm>
          <a:ln/>
        </p:spPr>
      </p:sp>
      <p:sp>
        <p:nvSpPr>
          <p:cNvPr id="76803" name="Rectangle 3"/>
          <p:cNvSpPr>
            <a:spLocks noGrp="1" noChangeArrowheads="1"/>
          </p:cNvSpPr>
          <p:nvPr>
            <p:ph type="body" idx="1"/>
          </p:nvPr>
        </p:nvSpPr>
        <p:spPr>
          <a:xfrm>
            <a:off x="456441" y="4124483"/>
            <a:ext cx="6181811" cy="4810569"/>
          </a:xfrm>
          <a:ln/>
        </p:spPr>
        <p:txBody>
          <a:bodyPr/>
          <a:lstStyle/>
          <a:p>
            <a:pPr>
              <a:buNone/>
            </a:pPr>
            <a:r>
              <a:rPr lang="en-US" sz="1400" b="1" dirty="0"/>
              <a:t>Select Note Pages contain instruction comments to assist with your presentation.</a:t>
            </a:r>
          </a:p>
          <a:p>
            <a:endParaRPr lang="en-US" sz="1400" b="1" dirty="0"/>
          </a:p>
          <a:p>
            <a:pPr marL="0" indent="0">
              <a:spcBef>
                <a:spcPts val="0"/>
              </a:spcBef>
            </a:pPr>
            <a:r>
              <a:rPr lang="en-US" sz="1400" b="1" dirty="0"/>
              <a:t>This Standard Training Package (STP) is current as </a:t>
            </a:r>
            <a:r>
              <a:rPr lang="en-US" sz="1400" b="1"/>
              <a:t>of Oct 2024. </a:t>
            </a:r>
            <a:r>
              <a:rPr lang="en-US" sz="1400" b="1" dirty="0"/>
              <a:t>To ensure this is the most current version, please go to https://tjaglcs.army.mil/  and locate the STPs within the "Training" area/box of the TJAGLCs public site.</a:t>
            </a:r>
            <a:endParaRPr lang="en-US" sz="1400" dirty="0"/>
          </a:p>
        </p:txBody>
      </p:sp>
    </p:spTree>
    <p:extLst>
      <p:ext uri="{BB962C8B-B14F-4D97-AF65-F5344CB8AC3E}">
        <p14:creationId xmlns:p14="http://schemas.microsoft.com/office/powerpoint/2010/main" val="1113936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457200" y="455613"/>
            <a:ext cx="6157913" cy="3465512"/>
          </a:xfrm>
          <a:ln/>
        </p:spPr>
      </p:sp>
      <p:sp>
        <p:nvSpPr>
          <p:cNvPr id="93187" name="Rectangle 3"/>
          <p:cNvSpPr>
            <a:spLocks noGrp="1" noChangeArrowheads="1"/>
          </p:cNvSpPr>
          <p:nvPr>
            <p:ph type="body" idx="1"/>
          </p:nvPr>
        </p:nvSpPr>
        <p:spPr>
          <a:xfrm>
            <a:off x="298992" y="3960522"/>
            <a:ext cx="6565093" cy="4812161"/>
          </a:xfrm>
          <a:noFill/>
          <a:ln/>
        </p:spPr>
        <p:txBody>
          <a:bodyPr/>
          <a:lstStyle/>
          <a:p>
            <a:pPr marL="0" indent="0" eaLnBrk="1" hangingPunct="1">
              <a:buFontTx/>
              <a:buChar char="•"/>
            </a:pPr>
            <a:r>
              <a:rPr lang="en-US" sz="1000" b="1" dirty="0"/>
              <a:t> Instructor Comments:</a:t>
            </a:r>
          </a:p>
          <a:p>
            <a:pPr marL="515482" lvl="1" indent="0" eaLnBrk="1" hangingPunct="1">
              <a:buFontTx/>
              <a:buChar char="•"/>
            </a:pPr>
            <a:r>
              <a:rPr lang="en-US" sz="1000" dirty="0"/>
              <a:t> There are certain actions that are always illegal - no exceptions. </a:t>
            </a:r>
          </a:p>
          <a:p>
            <a:pPr marL="515482" lvl="1" indent="0" eaLnBrk="1" hangingPunct="1">
              <a:buFontTx/>
              <a:buChar char="•"/>
            </a:pPr>
            <a:r>
              <a:rPr lang="en-US" sz="1000" dirty="0"/>
              <a:t> Violence, bodily injury, or harm of any kind (actual or threatened) including bodily injury: The classic definition of assault is touching someone in a harmful or unpleasant manner without permission or authority.  This also includes implicit threats, such as the proverbial “dagger on the table.”</a:t>
            </a:r>
          </a:p>
          <a:p>
            <a:pPr marL="515482" lvl="1" indent="0" eaLnBrk="1" hangingPunct="1">
              <a:buFontTx/>
              <a:buChar char="•"/>
            </a:pPr>
            <a:r>
              <a:rPr lang="en-US" sz="1000" dirty="0"/>
              <a:t> Removal / Threatened removal of any basic rights: We cannot take away basic rights just because we don’t like a detainee, or because he is not sharing information.  In some, very limited, cases, the Commander can curtail or restrict certain rights or privileges for security reasons, but that is between the Commander and the Judge Advocate.</a:t>
            </a:r>
          </a:p>
          <a:p>
            <a:pPr marL="515482" lvl="1" indent="0" eaLnBrk="1" hangingPunct="1">
              <a:buFontTx/>
              <a:buChar char="•"/>
            </a:pPr>
            <a:r>
              <a:rPr lang="en-US" sz="1000" dirty="0"/>
              <a:t> Insults or Degrading behavior: There are some subjects which are considered part of a person’s dignity: religion, race, ethnicity, family, etc.  Insults in these areas cross the line of humane treatment. </a:t>
            </a:r>
          </a:p>
          <a:p>
            <a:pPr marL="515482" lvl="1" indent="0" eaLnBrk="1" hangingPunct="1">
              <a:buFontTx/>
              <a:buChar char="•"/>
            </a:pPr>
            <a:r>
              <a:rPr lang="en-US" sz="1000" dirty="0"/>
              <a:t> Sexual attack, Rape, Forced Prostitution, Indecent Assault: This is not just limited to sexual attacks by male U.S. personnel on female detainees.  Look at Lynndie England’s involvement.  There have also been cases where U.S. female interrogators sexually assaulted male detainees in order to get them to talk.</a:t>
            </a:r>
          </a:p>
          <a:p>
            <a:pPr marL="515482" lvl="1" indent="0" eaLnBrk="1" hangingPunct="1">
              <a:buFontTx/>
              <a:buChar char="•"/>
            </a:pPr>
            <a:r>
              <a:rPr lang="en-US" sz="1000" dirty="0"/>
              <a:t> Stress Positions: You may not force a detainee to remain in a position that is uncomfortable or painful.  Even if doing so does not actually cross the line into torture, you are coming very, very close.   You also need to understand that what is and is not a stress position can change, depending on the age, physical condition and culture of the detainee.  Having an 18-year old with no injuries stand (but not in the position of attention – let him fidget) for an hour while awaiting processing, is not a stress position.  Doing the same thing to a 65-year old woman with a false leg and crutches likely would be.  The squat position is a classic - commonly used by people in Asian and Middle Eastern countries, they are comfortable sitting back on their heels for long periods of time.  Place an American in the same position, and they will generally roll over onto their back in short order.  The key with knowing whether or not something is a stress position, though, is fairly simple - if the person is complaining about the position, and wants to move - let them.  If they are complaining about it hurting to stand, allow them to sit, either on the ground or in a chair.  If you try to force someone to remain in a painful or uncomfortable position, you are using stress positions.  This includes the idea of “mandatory” PT programs for detainees.  We don’t do mandatory PT for detainees, and you will never force them to exercise.</a:t>
            </a:r>
          </a:p>
        </p:txBody>
      </p:sp>
    </p:spTree>
    <p:extLst>
      <p:ext uri="{BB962C8B-B14F-4D97-AF65-F5344CB8AC3E}">
        <p14:creationId xmlns:p14="http://schemas.microsoft.com/office/powerpoint/2010/main" val="4016768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457200" y="455613"/>
            <a:ext cx="6157913" cy="3465512"/>
          </a:xfrm>
          <a:ln/>
        </p:spPr>
      </p:sp>
      <p:sp>
        <p:nvSpPr>
          <p:cNvPr id="94211" name="Rectangle 3"/>
          <p:cNvSpPr>
            <a:spLocks noGrp="1" noChangeArrowheads="1"/>
          </p:cNvSpPr>
          <p:nvPr>
            <p:ph type="body" idx="1"/>
          </p:nvPr>
        </p:nvSpPr>
        <p:spPr>
          <a:noFill/>
          <a:ln/>
        </p:spPr>
        <p:txBody>
          <a:bodyPr/>
          <a:lstStyle/>
          <a:p>
            <a:pPr marL="0" indent="0" eaLnBrk="1" hangingPunct="1">
              <a:buFontTx/>
              <a:buChar char="•"/>
            </a:pPr>
            <a:r>
              <a:rPr lang="en-US" sz="700" b="1" dirty="0"/>
              <a:t> </a:t>
            </a:r>
            <a:r>
              <a:rPr lang="en-US" sz="1000" b="1" dirty="0"/>
              <a:t>Instructor Comments:</a:t>
            </a:r>
          </a:p>
          <a:p>
            <a:pPr marL="458206" lvl="2" indent="3182" eaLnBrk="1" hangingPunct="1">
              <a:buFontTx/>
              <a:buChar char="•"/>
            </a:pPr>
            <a:r>
              <a:rPr lang="en-US" sz="1000" dirty="0"/>
              <a:t> Public curiosity: Protect detainees against public curiosity.  Things like parading them through a crowded market place, or strip searches in public, are improper.</a:t>
            </a:r>
          </a:p>
          <a:p>
            <a:pPr marL="458206" lvl="2" indent="3182" eaLnBrk="1" hangingPunct="1">
              <a:buFontTx/>
              <a:buChar char="•"/>
            </a:pPr>
            <a:r>
              <a:rPr lang="en-US" sz="1000" dirty="0"/>
              <a:t> Reprisals of any kind: This includes things like threatening to have the detainee’s family arrested if he does not cooperate, or threatening to have the local police destroy his home or place of business.</a:t>
            </a:r>
          </a:p>
          <a:p>
            <a:pPr marL="458206" lvl="2" indent="3182" eaLnBrk="1" hangingPunct="1">
              <a:buFontTx/>
              <a:buChar char="•"/>
            </a:pPr>
            <a:r>
              <a:rPr lang="en-US" sz="1000" dirty="0"/>
              <a:t> Nakedness: Again, an overlap.  Detainees have a right to clothing, and denying them clothing is a problem in and of itself, as well as being a denial of a GC right and coercion.  This is because, for most people, clothing is tied in with basic human dignity, and lack of clothing is seen as degrading.</a:t>
            </a:r>
          </a:p>
          <a:p>
            <a:pPr marL="458206" lvl="2" indent="3182" eaLnBrk="1" hangingPunct="1">
              <a:buFontTx/>
              <a:buChar char="•"/>
            </a:pPr>
            <a:r>
              <a:rPr lang="en-US" sz="1000" dirty="0"/>
              <a:t> Hostage taking.  Again, an overlap with coercion, and with reprisals.  There is a distinction that should be made here, though.  If you are talking to a 21-year old detainee, and have information that indicates that his dad and uncle were also involved in attacks on Coalition forces, it is not illegal to tell the 21-year old that if he does not talk, we will pick up his dad and/or uncle - we have an independent basis for detaining them, so that is not hostage taking.  On the other hand, if we tell that detainee that we are going to pick up his wife and child, who have had no involvement in attacks, unless he talks to us, and hold them until he does - that would be hostage taking, since we have no independent basis for detaining the wife and child.</a:t>
            </a:r>
          </a:p>
          <a:p>
            <a:pPr marL="458206" lvl="2" indent="3182" eaLnBrk="1" hangingPunct="1">
              <a:buFontTx/>
              <a:buChar char="•"/>
            </a:pPr>
            <a:r>
              <a:rPr lang="en-US" sz="1000" dirty="0"/>
              <a:t> Sleep deprivation:  Detainees must receive a minimum of 4-hour continuous sleep in every 24-hour period.  This does not mean that you must turn out all the lights, etc.  You still maintain security.  Now, some of you may have noticed that sleep manipulation is not listed on this slide - that’s true, it’s not, and sleep manipulation would not constitute a violation of the Law of War.  That does not mean that it is legal, though - sleep manipulation is not one of the listed, authorized approaches in FM 2-22.3, which means that we cannot legally use it - sleep manipulation would be a violation of U.S. Federal Law, instead of a Law of War violation.</a:t>
            </a:r>
          </a:p>
          <a:p>
            <a:pPr marL="458206" lvl="2" indent="3182" eaLnBrk="1" hangingPunct="1">
              <a:buFontTx/>
              <a:buChar char="•"/>
            </a:pPr>
            <a:r>
              <a:rPr lang="en-US" sz="1000" dirty="0"/>
              <a:t>Illegal Forms of Incentives: There are types of incentives that are illegal, and you need to understand these areas, especially those areas that attempt to make Geneva Convention rights appear to be incentives.  Additionally, offering a detainee money for information, pornography, sexual favors or drugs is also illegal.  Providing the detainee with information the detainee is not authorized to have could also qualify - there have been allegations that interrogators in Guantanamo have provided detainees with personal information about guards, out of sympathy, in an effort to “level the playing field” between the detainees and the guards.</a:t>
            </a:r>
          </a:p>
          <a:p>
            <a:pPr marL="458206" lvl="2" indent="3182" eaLnBrk="1" hangingPunct="1">
              <a:buFontTx/>
              <a:buChar char="•"/>
            </a:pPr>
            <a:r>
              <a:rPr lang="en-US" sz="1000" dirty="0"/>
              <a:t> Coercion: Actions designed to unlawfully induce another to commit an act against one’s will.  Focus on the word unlawful.  Coercion can be hard to define, so I will give you an easy rule-of-thumb.  If you do anything on this slide, you are doing something illegal.  If you now connect your illegal act to questioning, and imply that you either will do the illegal thing if they don’t cooperate, or that you will stop once they do cooperate, you are now engaged in coercion, and are doubly illegal.</a:t>
            </a:r>
          </a:p>
          <a:p>
            <a:pPr marL="458206" lvl="2" indent="3182" eaLnBrk="1" hangingPunct="1">
              <a:buFontTx/>
              <a:buChar char="•"/>
            </a:pPr>
            <a:endParaRPr lang="en-US" sz="1000" dirty="0"/>
          </a:p>
          <a:p>
            <a:pPr marL="458206" lvl="2" indent="3182" eaLnBrk="1" hangingPunct="1">
              <a:buFontTx/>
              <a:buChar char="•"/>
            </a:pPr>
            <a:endParaRPr lang="en-US" sz="1000" dirty="0"/>
          </a:p>
        </p:txBody>
      </p:sp>
    </p:spTree>
    <p:extLst>
      <p:ext uri="{BB962C8B-B14F-4D97-AF65-F5344CB8AC3E}">
        <p14:creationId xmlns:p14="http://schemas.microsoft.com/office/powerpoint/2010/main" val="4027366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457200" y="455613"/>
            <a:ext cx="6157913" cy="3465512"/>
          </a:xfrm>
          <a:ln/>
        </p:spPr>
      </p:sp>
      <p:sp>
        <p:nvSpPr>
          <p:cNvPr id="95235" name="Rectangle 3"/>
          <p:cNvSpPr>
            <a:spLocks noGrp="1" noChangeArrowheads="1"/>
          </p:cNvSpPr>
          <p:nvPr>
            <p:ph type="body" idx="1"/>
          </p:nvPr>
        </p:nvSpPr>
        <p:spPr>
          <a:noFill/>
          <a:ln/>
        </p:spPr>
        <p:txBody>
          <a:bodyPr/>
          <a:lstStyle/>
          <a:p>
            <a:pPr marL="0" indent="0" eaLnBrk="1" hangingPunct="1">
              <a:buFontTx/>
              <a:buChar char="•"/>
            </a:pPr>
            <a:r>
              <a:rPr lang="en-US" sz="700" b="1" dirty="0"/>
              <a:t> </a:t>
            </a:r>
            <a:r>
              <a:rPr lang="en-US" sz="1000" b="1" dirty="0"/>
              <a:t>Instructor Comments:</a:t>
            </a:r>
          </a:p>
          <a:p>
            <a:pPr marL="458206" lvl="2" indent="3182" eaLnBrk="1" hangingPunct="1">
              <a:buFontTx/>
              <a:buChar char="•"/>
            </a:pPr>
            <a:r>
              <a:rPr lang="en-US" sz="1000" dirty="0"/>
              <a:t> Illegal Forms of Incentives: There are types of incentives that are illegal, and you need to understand these areas, especially those areas that attempt to make Geneva Convention rights appear to be incentives.  Additionally, offering a detainee money for information, pornography, sexual favors or drugs is also illegal.  Providing the detainee with information the detainee is not authorized to have could also qualify - there have been allegations that interrogators in Guantanamo have provided detainees with personal information about guards, out of sympathy, in an effort to “level the playing field” between the detainees and the guards.</a:t>
            </a:r>
          </a:p>
          <a:p>
            <a:pPr marL="458206" lvl="2" indent="3182" eaLnBrk="1" hangingPunct="1">
              <a:buFontTx/>
              <a:buChar char="•"/>
            </a:pPr>
            <a:r>
              <a:rPr lang="en-US" sz="1000" dirty="0"/>
              <a:t> Coercion: Actions designed to unlawfully induce another to commit an act against one’s will.  Focus on the word unlawful.  Coercion can be hard to define, so I will give you an easy rule-of-thumb.  If you do anything on this slide, you are doing something illegal.  If you now connect your illegal act to questioning, and imply that you either will do the illegal thing if they don’t cooperate, or that you will stop once they do cooperate, you are now engaged in coercion, and are doubly illegal.</a:t>
            </a:r>
          </a:p>
          <a:p>
            <a:pPr marL="0" indent="0" eaLnBrk="1" hangingPunct="1">
              <a:buFontTx/>
              <a:buChar char="•"/>
            </a:pPr>
            <a:r>
              <a:rPr lang="en-US" sz="1000" b="1" dirty="0"/>
              <a:t> Instructor Notes:</a:t>
            </a:r>
            <a:endParaRPr lang="en-US" sz="1000" dirty="0"/>
          </a:p>
          <a:p>
            <a:pPr marL="458206" lvl="2" indent="3182" eaLnBrk="1" hangingPunct="1">
              <a:buFontTx/>
              <a:buChar char="•"/>
            </a:pPr>
            <a:r>
              <a:rPr lang="en-US" sz="1000" dirty="0"/>
              <a:t> Punishment: is not listed on this slide, although it is listed in similar blocks of instruction for interrogators.  The key, if you discuss it, is simple.  Detainees can be punished, which is explained later, but cannot be punished for lack of cooperation with questioning.  Punishment is up to the Camp Commander, and generally follows some sort of due process model.  Guards and Capturing Unit personnel will never determine punishment on their own – that is up to the Camp Commander.  A big problem, discussed in more detail later, occurs with guards or capturing unit personnel who punish by reaction.  The classic is a detainee who spits on a guard, and the guard simply slaps the detainee without thinking about it.  That is still punishment, and under the circumstances, likely constitutes abuse and must be reported.</a:t>
            </a:r>
          </a:p>
          <a:p>
            <a:pPr marL="458206" lvl="2" indent="3182" eaLnBrk="1" hangingPunct="1">
              <a:buFontTx/>
              <a:buChar char="•"/>
            </a:pPr>
            <a:r>
              <a:rPr lang="en-US" sz="1000" dirty="0"/>
              <a:t> Use of Dogs.  While the MPs may use Military Working Dogs for security purposes, and they are often considered to be one of the levels of authorized force that can be used against detainees, the use of dogs cannot be part of an interrogation or questioning.  The best rule of thumb is that a) only trained personnel handle dogs, b) only trained dogs are allowed anywhere near detention facilities, and c) dogs do not go near detainees unless there is an overriding security reason.</a:t>
            </a:r>
          </a:p>
        </p:txBody>
      </p:sp>
    </p:spTree>
    <p:extLst>
      <p:ext uri="{BB962C8B-B14F-4D97-AF65-F5344CB8AC3E}">
        <p14:creationId xmlns:p14="http://schemas.microsoft.com/office/powerpoint/2010/main" val="2298712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457200" y="455613"/>
            <a:ext cx="6157913" cy="3465512"/>
          </a:xfrm>
          <a:ln/>
        </p:spPr>
      </p:sp>
      <p:sp>
        <p:nvSpPr>
          <p:cNvPr id="96259" name="Rectangle 3"/>
          <p:cNvSpPr>
            <a:spLocks noGrp="1" noChangeArrowheads="1"/>
          </p:cNvSpPr>
          <p:nvPr>
            <p:ph type="body" idx="1"/>
          </p:nvPr>
        </p:nvSpPr>
        <p:spPr>
          <a:noFill/>
          <a:ln/>
        </p:spPr>
        <p:txBody>
          <a:bodyPr/>
          <a:lstStyle/>
          <a:p>
            <a:pPr eaLnBrk="1" hangingPunct="1">
              <a:lnSpc>
                <a:spcPct val="90000"/>
              </a:lnSpc>
              <a:buFontTx/>
              <a:buChar char="•"/>
            </a:pPr>
            <a:r>
              <a:rPr lang="en-US" b="1" dirty="0"/>
              <a:t>Instructor Comments:</a:t>
            </a:r>
          </a:p>
          <a:p>
            <a:pPr marL="630033" lvl="1" indent="0" eaLnBrk="1" hangingPunct="1">
              <a:lnSpc>
                <a:spcPct val="90000"/>
              </a:lnSpc>
              <a:buFontTx/>
              <a:buChar char="•"/>
            </a:pPr>
            <a:r>
              <a:rPr lang="en-US" dirty="0"/>
              <a:t> Only Interrogators Interrogate.  Problems arise when people who are not interrogators try to conduct interrogations, and when interrogators try to enlist assistance from individuals not trained in the rules regarding interrogation into an interrogation plan.  Non-interrogators do not understand the rules on what you can and cannot do with detainees, and therefore make mistakes.  Beyond that, DoD has published DoD Directive 3115.09, establishing DoD policy on intelligence interrogations, debriefings and tactical questioning.  This is echoed in FM 2-22.3, and is incorporated into Law through the Detainee Treatment Act of 2005.</a:t>
            </a:r>
          </a:p>
          <a:p>
            <a:pPr marL="630033" lvl="1" indent="0" eaLnBrk="1" hangingPunct="1">
              <a:lnSpc>
                <a:spcPct val="90000"/>
              </a:lnSpc>
              <a:buFontTx/>
              <a:buChar char="•"/>
            </a:pPr>
            <a:r>
              <a:rPr lang="en-US" dirty="0"/>
              <a:t> DoD Directive 3115.09 states that “intelligence interrogations will be conducted only by interrogators properly trained and certified” in accordance with the standards of the Defense Intelligence Agency.  Trained and certified interrogators include personnel with the 97E (Human Intelligence (HUMINT) Collector) MOS, 351M (Army Warrant Officer HUMINT Collectors), graduates of the Joint Interrogation Certification Course (JICC) at Ft. Huachuca, and trained Marine Counterintelligence-HUMINT Collectors.</a:t>
            </a:r>
          </a:p>
          <a:p>
            <a:pPr marL="630033" lvl="1" indent="0" eaLnBrk="1" hangingPunct="1">
              <a:lnSpc>
                <a:spcPct val="90000"/>
              </a:lnSpc>
              <a:buFontTx/>
              <a:buChar char="•"/>
            </a:pPr>
            <a:r>
              <a:rPr lang="en-US" dirty="0"/>
              <a:t> Intelligence Interrogations involve the use of interrogation approaches or techniques, other than the Direct Questioning, while talking to a detainee.  Only interrogators are allowed to use “approaches” (see FM 2-22.3, Chap. 8)</a:t>
            </a:r>
          </a:p>
          <a:p>
            <a:pPr marL="630033" lvl="1" indent="0" eaLnBrk="1" hangingPunct="1">
              <a:lnSpc>
                <a:spcPct val="90000"/>
              </a:lnSpc>
              <a:buFontTx/>
              <a:buChar char="•"/>
            </a:pPr>
            <a:r>
              <a:rPr lang="en-US" dirty="0"/>
              <a:t> Non-trained and certified interrogators who have been trained on the Geneva Conventions may conduct tactical questioning, which is the use of direct questions while talking to a detainee.</a:t>
            </a:r>
          </a:p>
          <a:p>
            <a:pPr marL="630033" lvl="1" indent="0" eaLnBrk="1" hangingPunct="1">
              <a:lnSpc>
                <a:spcPct val="90000"/>
              </a:lnSpc>
              <a:buFontTx/>
              <a:buChar char="•"/>
            </a:pPr>
            <a:r>
              <a:rPr lang="en-US" dirty="0"/>
              <a:t> It is important to understand that there is no such thing as “on-the-job” training to become an interrogator.  If you want to become an interrogator, you must attend one of the training schools.</a:t>
            </a:r>
          </a:p>
        </p:txBody>
      </p:sp>
    </p:spTree>
    <p:extLst>
      <p:ext uri="{BB962C8B-B14F-4D97-AF65-F5344CB8AC3E}">
        <p14:creationId xmlns:p14="http://schemas.microsoft.com/office/powerpoint/2010/main" val="28239557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457200" y="455613"/>
            <a:ext cx="6157913" cy="3465512"/>
          </a:xfrm>
          <a:ln/>
        </p:spPr>
      </p:sp>
      <p:sp>
        <p:nvSpPr>
          <p:cNvPr id="97283"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If you, as a non-interrogator:</a:t>
            </a:r>
          </a:p>
          <a:p>
            <a:pPr marL="973687" lvl="3" indent="-1591" eaLnBrk="1" hangingPunct="1">
              <a:buFontTx/>
              <a:buChar char="•"/>
            </a:pPr>
            <a:r>
              <a:rPr lang="en-US" dirty="0"/>
              <a:t> Offer incentives such as extra food, extra drink or tobacco to a detainee in exchange for information, you are interrogating.</a:t>
            </a:r>
          </a:p>
          <a:p>
            <a:pPr marL="973687" lvl="3" indent="-1591" eaLnBrk="1" hangingPunct="1">
              <a:buFontTx/>
              <a:buChar char="•"/>
            </a:pPr>
            <a:r>
              <a:rPr lang="en-US" dirty="0"/>
              <a:t> Try to persuade the detainee to continue to answer questions, once he has stopped answering, you are running an approach, and are interrogating.</a:t>
            </a:r>
          </a:p>
          <a:p>
            <a:pPr marL="973687" lvl="3" indent="-1591" eaLnBrk="1" hangingPunct="1">
              <a:buFontTx/>
              <a:buChar char="•"/>
            </a:pPr>
            <a:r>
              <a:rPr lang="en-US" dirty="0"/>
              <a:t> Insult the detainee about getting caught, and about how stupid he is, to try to trick him into saying something, you are interrogating.</a:t>
            </a:r>
          </a:p>
        </p:txBody>
      </p:sp>
    </p:spTree>
    <p:extLst>
      <p:ext uri="{BB962C8B-B14F-4D97-AF65-F5344CB8AC3E}">
        <p14:creationId xmlns:p14="http://schemas.microsoft.com/office/powerpoint/2010/main" val="2220086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457200" y="455613"/>
            <a:ext cx="6157913" cy="3465512"/>
          </a:xfrm>
          <a:ln/>
        </p:spPr>
      </p:sp>
      <p:sp>
        <p:nvSpPr>
          <p:cNvPr id="98307"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Non-interrogators do NOT conduct intelligence interrogations.  They do not assist in interrogations, do not “set conditions” for the interrogation, and do not “soften up” detainees.</a:t>
            </a:r>
          </a:p>
          <a:p>
            <a:pPr marL="630033" lvl="1" indent="0" eaLnBrk="1" hangingPunct="1">
              <a:buFontTx/>
              <a:buChar char="•"/>
            </a:pPr>
            <a:r>
              <a:rPr lang="en-US" dirty="0"/>
              <a:t> The security and administrative functions of the detention facility are handled by the MPs/guards and by support personnel.  There are sometimes secondary benefits for interrogators from some of the security provisions.  You will never use a security provision in order to assist an interrogator, or because an interrogator asks you to do so.</a:t>
            </a:r>
          </a:p>
          <a:p>
            <a:pPr marL="630033" lvl="1" indent="0" eaLnBrk="1" hangingPunct="1">
              <a:buFontTx/>
              <a:buChar char="•"/>
            </a:pPr>
            <a:r>
              <a:rPr lang="en-US" dirty="0"/>
              <a:t> Although non-interrogators and non-trained and certified interrogators cannot directly help with interrogations, you can help indirectly, by providing interrogators with passively collected intelligence.  They may ask you for your observations of the detainees – whether he is acting like a leader, how a particular detainee is acting, or similar questions.  You are allowed to answer an interrogators questions regarding a detainee.</a:t>
            </a:r>
          </a:p>
        </p:txBody>
      </p:sp>
    </p:spTree>
    <p:extLst>
      <p:ext uri="{BB962C8B-B14F-4D97-AF65-F5344CB8AC3E}">
        <p14:creationId xmlns:p14="http://schemas.microsoft.com/office/powerpoint/2010/main" val="3785046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406400" y="455613"/>
            <a:ext cx="6197600" cy="3486150"/>
          </a:xfrm>
          <a:ln/>
        </p:spPr>
      </p:sp>
      <p:sp>
        <p:nvSpPr>
          <p:cNvPr id="99331" name="Rectangle 3"/>
          <p:cNvSpPr>
            <a:spLocks noGrp="1" noChangeArrowheads="1"/>
          </p:cNvSpPr>
          <p:nvPr>
            <p:ph type="body" idx="1"/>
          </p:nvPr>
        </p:nvSpPr>
        <p:spPr>
          <a:noFill/>
          <a:ln/>
        </p:spPr>
        <p:txBody>
          <a:bodyPr/>
          <a:lstStyle/>
          <a:p>
            <a:pPr eaLnBrk="1" hangingPunct="1">
              <a:lnSpc>
                <a:spcPct val="90000"/>
              </a:lnSpc>
              <a:buFontTx/>
              <a:buChar char="•"/>
            </a:pPr>
            <a:r>
              <a:rPr lang="en-US" b="1" dirty="0"/>
              <a:t>Instructor Comments:</a:t>
            </a:r>
          </a:p>
          <a:p>
            <a:pPr marL="630033" lvl="1" indent="0" eaLnBrk="1" hangingPunct="1">
              <a:lnSpc>
                <a:spcPct val="90000"/>
              </a:lnSpc>
              <a:buFontTx/>
              <a:buChar char="•"/>
            </a:pPr>
            <a:r>
              <a:rPr lang="en-US" dirty="0"/>
              <a:t> Need to Report Abuses.</a:t>
            </a:r>
          </a:p>
          <a:p>
            <a:pPr marL="630033" lvl="1" indent="0" eaLnBrk="1" hangingPunct="1">
              <a:lnSpc>
                <a:spcPct val="90000"/>
              </a:lnSpc>
              <a:buFontTx/>
              <a:buChar char="•"/>
            </a:pPr>
            <a:r>
              <a:rPr lang="en-US" dirty="0"/>
              <a:t> If you see, hear about, or are aware of torture, abuse, or mistreatment, you must document what you see, when you see it, and must report it.  You should try to stop the abuse, if possible, but no matter what, you must report what you see.  You can report it to your chain of command, to CID, to the MPs, to JAG, to the IG, or even to the Chaplain.</a:t>
            </a:r>
          </a:p>
          <a:p>
            <a:pPr marL="630033" lvl="1" indent="0" eaLnBrk="1" hangingPunct="1">
              <a:lnSpc>
                <a:spcPct val="90000"/>
              </a:lnSpc>
              <a:buFontTx/>
              <a:buChar char="•"/>
            </a:pPr>
            <a:r>
              <a:rPr lang="en-US" dirty="0"/>
              <a:t> You do have a duty to report - failure to do so may be considered to be dereliction of duty under Art. 92 of the UCMJ, and could put you in jail.  If you have knowledge of abuse, and fail to report, it could also be prosecuted under Art. 134 of the UCMJ, as Misprision of a Serious Offense. </a:t>
            </a:r>
          </a:p>
          <a:p>
            <a:pPr marL="630033" lvl="1" indent="0" eaLnBrk="1" hangingPunct="1">
              <a:lnSpc>
                <a:spcPct val="90000"/>
              </a:lnSpc>
              <a:buFontTx/>
              <a:buChar char="•"/>
            </a:pPr>
            <a:r>
              <a:rPr lang="en-US" dirty="0"/>
              <a:t> There is no retribution for reporting or preventing abuse.  If someone tries to punish you or bring you repercussions because you reported abuse, you need to report their actions.</a:t>
            </a:r>
          </a:p>
          <a:p>
            <a:pPr marL="630033" lvl="1" indent="0" eaLnBrk="1" hangingPunct="1">
              <a:lnSpc>
                <a:spcPct val="90000"/>
              </a:lnSpc>
              <a:buFontTx/>
              <a:buChar char="•"/>
            </a:pPr>
            <a:r>
              <a:rPr lang="en-US" dirty="0"/>
              <a:t> Report ANYONE who commits the abuse – whether it is an OGA representative, a civilian contractor, a fellow Coalition member or a member of the Host Nation or other country.  If the abuse is taking place on a DoD facility, you must attempt to stop the abuse, contact the MPs, and report it.  If the abuse is taking place outside of a DoD facility, and you do not have the support or control to stop the abuse, you need to distance yourself from it and report it. </a:t>
            </a:r>
          </a:p>
          <a:p>
            <a:pPr marL="630033" lvl="1" indent="0" eaLnBrk="1" hangingPunct="1">
              <a:lnSpc>
                <a:spcPct val="90000"/>
              </a:lnSpc>
              <a:buFontTx/>
              <a:buChar char="•"/>
            </a:pPr>
            <a:r>
              <a:rPr lang="en-US" dirty="0"/>
              <a:t> Your actions have a strategic impact.  We took a strategic hit from Abu Ghraib, and you need to ensure that something like that never happens again.  Abu Ghraib and other abuse incidents have adversely affected U.S. policies and respect for the U.S.</a:t>
            </a:r>
          </a:p>
        </p:txBody>
      </p:sp>
    </p:spTree>
    <p:extLst>
      <p:ext uri="{BB962C8B-B14F-4D97-AF65-F5344CB8AC3E}">
        <p14:creationId xmlns:p14="http://schemas.microsoft.com/office/powerpoint/2010/main" val="4098837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406400" y="455613"/>
            <a:ext cx="6197600" cy="3486150"/>
          </a:xfrm>
          <a:ln/>
        </p:spPr>
      </p:sp>
      <p:sp>
        <p:nvSpPr>
          <p:cNvPr id="100355"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You should report detainee abuse because it is the right thing to do.  It is part of our values, as soldiers, as Americans, and as human beings.</a:t>
            </a:r>
          </a:p>
          <a:p>
            <a:pPr marL="1085057" lvl="3" eaLnBrk="1" hangingPunct="1">
              <a:buFontTx/>
              <a:buChar char="•"/>
            </a:pPr>
            <a:r>
              <a:rPr lang="en-US" dirty="0"/>
              <a:t>Duty: Fulfill your obligations; accept responsibility for our own actions</a:t>
            </a:r>
          </a:p>
          <a:p>
            <a:pPr marL="1085057" lvl="3" eaLnBrk="1" hangingPunct="1">
              <a:buFontTx/>
              <a:buChar char="•"/>
            </a:pPr>
            <a:r>
              <a:rPr lang="en-US" dirty="0"/>
              <a:t>Respect: Remember how we treat others reflects on us</a:t>
            </a:r>
          </a:p>
          <a:p>
            <a:pPr marL="1085057" lvl="3" eaLnBrk="1" hangingPunct="1">
              <a:buFontTx/>
              <a:buChar char="•"/>
            </a:pPr>
            <a:r>
              <a:rPr lang="en-US" dirty="0"/>
              <a:t>Honor: Live up to your Service Values</a:t>
            </a:r>
          </a:p>
          <a:p>
            <a:pPr marL="1085057" lvl="3" eaLnBrk="1" hangingPunct="1">
              <a:buFontTx/>
              <a:buChar char="•"/>
            </a:pPr>
            <a:r>
              <a:rPr lang="en-US" dirty="0"/>
              <a:t>Integrity: Do what is right, legally and morally</a:t>
            </a:r>
          </a:p>
          <a:p>
            <a:pPr marL="1085057" lvl="3" eaLnBrk="1" hangingPunct="1">
              <a:buFontTx/>
              <a:buChar char="•"/>
            </a:pPr>
            <a:r>
              <a:rPr lang="en-US" dirty="0"/>
              <a:t>Personal Courage: Ability to face adversity, report violations of law.</a:t>
            </a:r>
          </a:p>
        </p:txBody>
      </p:sp>
    </p:spTree>
    <p:extLst>
      <p:ext uri="{BB962C8B-B14F-4D97-AF65-F5344CB8AC3E}">
        <p14:creationId xmlns:p14="http://schemas.microsoft.com/office/powerpoint/2010/main" val="4140511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406400" y="455613"/>
            <a:ext cx="6197600" cy="3486150"/>
          </a:xfrm>
          <a:ln/>
        </p:spPr>
      </p:sp>
      <p:sp>
        <p:nvSpPr>
          <p:cNvPr id="101379"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Failure to report abuse can also lead to prosecution.</a:t>
            </a:r>
          </a:p>
          <a:p>
            <a:pPr marL="630033" lvl="1" indent="0" eaLnBrk="1" hangingPunct="1">
              <a:buFontTx/>
              <a:buChar char="•"/>
            </a:pPr>
            <a:r>
              <a:rPr lang="en-US" dirty="0"/>
              <a:t> There are a large number of UCMJ provisions which can be used to punish individuals who violate the law of war, particularly those who engage in detainee abuse.  This includes: Art. 78, Accessory After the Fact; Art. 80, Attempts; Art. 81, Conspiracy; Art. 92, Failure to obey a lawful order; Art. 93, Cruelty and Maltreatment; Art. 118, Murder; Art. 119, Manslaughter; Art. 124, Maiming; Art. 127, Extortion; Art. 128 Assault; Art. 134, Negligent Homicide; Art. 134, Misprision of Serious Offense; Art. 134, Solicitation to commit an Offense; Art. 134, Communicating a threat.  The bottom line is that the prosecutor has a large list to choose from in deciding how to deal with you, and in making their recommendations to the Commander.  Failure to report could well be prosecuted under Article 134, Misprision of a Serious Offense, as I mentioned a few minutes ago.  Depending on the circumstances, the witness may also be seen as an accessory to the crime.</a:t>
            </a:r>
          </a:p>
        </p:txBody>
      </p:sp>
    </p:spTree>
    <p:extLst>
      <p:ext uri="{BB962C8B-B14F-4D97-AF65-F5344CB8AC3E}">
        <p14:creationId xmlns:p14="http://schemas.microsoft.com/office/powerpoint/2010/main" val="6540775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419100" y="461963"/>
            <a:ext cx="6173788" cy="3473450"/>
          </a:xfrm>
          <a:ln/>
        </p:spPr>
      </p:sp>
      <p:sp>
        <p:nvSpPr>
          <p:cNvPr id="102403" name="Rectangle 3"/>
          <p:cNvSpPr>
            <a:spLocks noGrp="1" noChangeArrowheads="1"/>
          </p:cNvSpPr>
          <p:nvPr>
            <p:ph type="body" idx="1"/>
          </p:nvPr>
        </p:nvSpPr>
        <p:spPr>
          <a:noFill/>
          <a:ln/>
        </p:spPr>
        <p:txBody>
          <a:bodyPr/>
          <a:lstStyle/>
          <a:p>
            <a:pPr eaLnBrk="1" hangingPunct="1">
              <a:buFontTx/>
              <a:buChar char="•"/>
            </a:pPr>
            <a:r>
              <a:rPr lang="en-US" sz="1000" b="1" dirty="0"/>
              <a:t>Instructor Comments:</a:t>
            </a:r>
          </a:p>
          <a:p>
            <a:pPr marL="572757" lvl="1" indent="0" eaLnBrk="1" hangingPunct="1">
              <a:buFontTx/>
              <a:buChar char="•"/>
            </a:pPr>
            <a:r>
              <a:rPr lang="en-US" sz="1000" dirty="0"/>
              <a:t> The indicators of abuse are, in many cases, easy and obvious.  Injuries to detainees need to be reported and recorded.  They should also be tracked.  Some injured detainees are simply trouble-makers who get into fights with other detainees or with guards, or inflict the injuries on themselves.  It is also possible they are being abused. </a:t>
            </a:r>
          </a:p>
          <a:p>
            <a:pPr marL="572757" lvl="1" indent="0" eaLnBrk="1" hangingPunct="1">
              <a:buFontTx/>
              <a:buChar char="•"/>
            </a:pPr>
            <a:r>
              <a:rPr lang="en-US" sz="1000" dirty="0"/>
              <a:t> Look for extreme changes in behavior or demeanor - beaten dog syndrome (someone who cringes like a dog that’s been beaten too often).  If the detainee curls up in a fetal ball when you start to look angry, or every time there is a loud noise, there’s a problem.</a:t>
            </a:r>
          </a:p>
          <a:p>
            <a:pPr marL="800270" lvl="2" eaLnBrk="1" hangingPunct="1">
              <a:buFontTx/>
              <a:buChar char="•"/>
            </a:pPr>
            <a:r>
              <a:rPr lang="en-US" sz="1000" dirty="0"/>
              <a:t>Someone with unexplained injuries or bruises, especially during transport or transfer between units, should also be a red flag.  Mishandling and violence during movements can be easily overlooked.  This is especially critical for screening personnel to keep in mind, as they will likely be the first ones to see it.</a:t>
            </a:r>
          </a:p>
          <a:p>
            <a:pPr marL="800270" lvl="2" eaLnBrk="1" hangingPunct="1">
              <a:buFontTx/>
              <a:buChar char="•"/>
            </a:pPr>
            <a:r>
              <a:rPr lang="en-US" sz="1000" dirty="0"/>
              <a:t>More difficult to deal with are detainee claims of abuse and rumors of abuse.  More and more, we are seeing detainees who have been trained in resistance techniques, similar in many ways to our Code of Conduct and SERE training.  One of the things they have learned is that they can stop an interrogation, start an investigation, break-up the flow of actions focused on them, simply by claiming to have been abused.  We cannot afford to ignore their claims, even if we think they are lying.  We still have to stop what we are doing, and get them to the doctor, to ensure that they are medically screened.  If a detainee makes an abuse claim, you must still report it – it must still be investigated.</a:t>
            </a:r>
          </a:p>
          <a:p>
            <a:pPr marL="572757" lvl="1" indent="0" eaLnBrk="1" hangingPunct="1">
              <a:buFontTx/>
              <a:buChar char="•"/>
            </a:pPr>
            <a:r>
              <a:rPr lang="en-US" sz="1000" dirty="0"/>
              <a:t> Always keep in mind that you are not the investigator.  While it is okay for you to ask a few questions in order to determine whether or not you need to report, and what it is you are reporting, as soon as you have enough information to believe that abuse has taken place - stop and report.  CID or the Chain of Command will conduct the investigation of the abuse.</a:t>
            </a:r>
          </a:p>
        </p:txBody>
      </p:sp>
    </p:spTree>
    <p:extLst>
      <p:ext uri="{BB962C8B-B14F-4D97-AF65-F5344CB8AC3E}">
        <p14:creationId xmlns:p14="http://schemas.microsoft.com/office/powerpoint/2010/main" val="1576637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406400" y="549275"/>
            <a:ext cx="6197600" cy="3486150"/>
          </a:xfrm>
          <a:ln/>
        </p:spPr>
      </p:sp>
      <p:sp>
        <p:nvSpPr>
          <p:cNvPr id="75779" name="Rectangle 3"/>
          <p:cNvSpPr>
            <a:spLocks noGrp="1" noChangeArrowheads="1"/>
          </p:cNvSpPr>
          <p:nvPr>
            <p:ph type="body" idx="1"/>
          </p:nvPr>
        </p:nvSpPr>
        <p:spPr>
          <a:noFill/>
          <a:ln/>
        </p:spPr>
        <p:txBody>
          <a:bodyPr/>
          <a:lstStyle/>
          <a:p>
            <a:pPr eaLnBrk="1" hangingPunct="1">
              <a:buFont typeface="Arial" pitchFamily="34" charset="0"/>
              <a:buChar char="•"/>
            </a:pPr>
            <a:r>
              <a:rPr lang="en-US" b="1" dirty="0"/>
              <a:t>Instructor Comments:</a:t>
            </a:r>
          </a:p>
          <a:p>
            <a:pPr marL="630033" lvl="1" indent="0" eaLnBrk="1" hangingPunct="1">
              <a:buFontTx/>
              <a:buChar char="•"/>
            </a:pPr>
            <a:r>
              <a:rPr lang="en-US" dirty="0"/>
              <a:t> Explain that the target audience for this briefing is brigade level and below and that this training will not suffice for training and certification of MP and MI Soldiers conducting detainee and interrogation operations.</a:t>
            </a:r>
          </a:p>
          <a:p>
            <a:pPr eaLnBrk="1" hangingPunct="1"/>
            <a:endParaRPr lang="en-US" dirty="0"/>
          </a:p>
        </p:txBody>
      </p:sp>
    </p:spTree>
    <p:extLst>
      <p:ext uri="{BB962C8B-B14F-4D97-AF65-F5344CB8AC3E}">
        <p14:creationId xmlns:p14="http://schemas.microsoft.com/office/powerpoint/2010/main" val="25576589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406400" y="455613"/>
            <a:ext cx="6197600" cy="3486150"/>
          </a:xfrm>
          <a:ln/>
        </p:spPr>
      </p:sp>
      <p:sp>
        <p:nvSpPr>
          <p:cNvPr id="103427" name="Rectangle 3"/>
          <p:cNvSpPr>
            <a:spLocks noGrp="1" noChangeArrowheads="1"/>
          </p:cNvSpPr>
          <p:nvPr>
            <p:ph type="body" idx="1"/>
          </p:nvPr>
        </p:nvSpPr>
        <p:spPr>
          <a:noFill/>
          <a:ln/>
        </p:spPr>
        <p:txBody>
          <a:bodyPr/>
          <a:lstStyle/>
          <a:p>
            <a:pPr eaLnBrk="1" hangingPunct="1">
              <a:buFontTx/>
              <a:buChar char="•"/>
            </a:pPr>
            <a:r>
              <a:rPr lang="en-US" sz="900" b="1" dirty="0"/>
              <a:t>Instructor Comments:</a:t>
            </a:r>
          </a:p>
          <a:p>
            <a:pPr marL="515482" lvl="1" indent="0" eaLnBrk="1" hangingPunct="1">
              <a:buFontTx/>
              <a:buChar char="•"/>
            </a:pPr>
            <a:r>
              <a:rPr lang="en-US" sz="900" dirty="0"/>
              <a:t> Here is a list of some of the abuses that have occurred around the world, at places like Abu Ghraib, Bahgram, and Guantanamo.  These abuses have all been detailed, either in an investigation, or in a court-martial, and were committed by guard force personnel, capturing unit personnel or, in some cases, by Intel personnel.  Most of the abuse, however, occurred at the hands of guards or capturing units.</a:t>
            </a:r>
          </a:p>
          <a:p>
            <a:pPr marL="742994" lvl="2" eaLnBrk="1" hangingPunct="1">
              <a:buFontTx/>
              <a:buChar char="•"/>
            </a:pPr>
            <a:r>
              <a:rPr lang="en-US" sz="900" dirty="0"/>
              <a:t>Homicide / Murder: Detainees have been killed “accidentally” or murdered, both in Afghanistan and in Iraq.  This includes the deaths of detainees in Afghanistan after they were beaten with sticks or other blunt weapons.  It also includes the death of an Iraqi General, Maj. Gen. Abed Hamed Mowhoush, who suffocated to death in al Qaim, Iraq - Army interrogators restrained MG Mowhoush in a sleeping bag, sat on his chest, sat on his back, wrapped him in electrical cord, and hung him upside down.  MG Mowhoush was also beaten quite badly a number of times.  The interrogator was convicted of negligent homicide and dereliction of duty for his involvement in the death.  Consider also – An Army LTC, believing that his troops were in danger, faced with a possible ambush, had a detainee whom he believed had information - in an effort to get the information immediately, the LTC fired his pistol next to the head of the detainee in order to get him to talk, which he did. </a:t>
            </a:r>
          </a:p>
          <a:p>
            <a:pPr marL="742994" lvl="2" eaLnBrk="1" hangingPunct="1">
              <a:buFontTx/>
              <a:buChar char="•"/>
            </a:pPr>
            <a:r>
              <a:rPr lang="en-US" sz="900" dirty="0"/>
              <a:t>Physical Abuse.  There are numerous cases of detainees being punched, slapped, kicked, and otherwise physically abused. </a:t>
            </a:r>
          </a:p>
          <a:p>
            <a:pPr marL="742994" lvl="2" eaLnBrk="1" hangingPunct="1">
              <a:buFontTx/>
              <a:buChar char="•"/>
            </a:pPr>
            <a:r>
              <a:rPr lang="en-US" sz="900" dirty="0"/>
              <a:t>Misuse of Dogs.  Military working dogs were used to scare or threaten detainees, and there was more than one incident in which detainees were bitten.</a:t>
            </a:r>
          </a:p>
          <a:p>
            <a:pPr marL="742994" lvl="2" eaLnBrk="1" hangingPunct="1">
              <a:buFontTx/>
              <a:buChar char="•"/>
            </a:pPr>
            <a:r>
              <a:rPr lang="en-US" sz="900" dirty="0"/>
              <a:t>Humiliating/Degrading Treatment.  Abusers used the infamous “naked pyramids”, as well as actions to vile to discuss in mixed company. Nakedness - remember, the Geneva Convention requires that detainees be provided with clothes.  Not only were detainees forced to participate in naked pyramids, but they often spent hours without clothes, apparently in an effort to shame and humiliate them.</a:t>
            </a:r>
          </a:p>
          <a:p>
            <a:pPr marL="742994" lvl="2" eaLnBrk="1" hangingPunct="1">
              <a:buFontTx/>
              <a:buChar char="•"/>
            </a:pPr>
            <a:r>
              <a:rPr lang="en-US" sz="900" dirty="0"/>
              <a:t>Photographs for personal use. </a:t>
            </a:r>
          </a:p>
          <a:p>
            <a:pPr marL="742994" lvl="2" eaLnBrk="1" hangingPunct="1">
              <a:buFontTx/>
              <a:buChar char="•"/>
            </a:pPr>
            <a:r>
              <a:rPr lang="en-US" sz="900" dirty="0"/>
              <a:t>Simulated Sexual Positions and Acts.  Some of these were quite grotesque, and detainees were, in a number of cases, forced to engage in simulated sexual activities.</a:t>
            </a:r>
          </a:p>
          <a:p>
            <a:pPr marL="742994" lvl="2" eaLnBrk="1" hangingPunct="1">
              <a:buFontTx/>
              <a:buChar char="•"/>
            </a:pPr>
            <a:r>
              <a:rPr lang="en-US" sz="900" dirty="0"/>
              <a:t>Improper Use of Isolation.  Detainees were put into solitary until they were ready to talk.</a:t>
            </a:r>
          </a:p>
          <a:p>
            <a:pPr marL="742994" lvl="2" eaLnBrk="1" hangingPunct="1">
              <a:buFontTx/>
              <a:buChar char="•"/>
            </a:pPr>
            <a:r>
              <a:rPr lang="en-US" sz="900" dirty="0"/>
              <a:t>Failure to Safeguard.</a:t>
            </a:r>
          </a:p>
          <a:p>
            <a:pPr marL="742994" lvl="2" eaLnBrk="1" hangingPunct="1">
              <a:buFontTx/>
              <a:buChar char="•"/>
            </a:pPr>
            <a:r>
              <a:rPr lang="en-US" sz="900" dirty="0"/>
              <a:t>Failure to Report.</a:t>
            </a:r>
          </a:p>
        </p:txBody>
      </p:sp>
    </p:spTree>
    <p:extLst>
      <p:ext uri="{BB962C8B-B14F-4D97-AF65-F5344CB8AC3E}">
        <p14:creationId xmlns:p14="http://schemas.microsoft.com/office/powerpoint/2010/main" val="1707455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406400" y="549275"/>
            <a:ext cx="6197600" cy="3486150"/>
          </a:xfrm>
          <a:ln/>
        </p:spPr>
      </p:sp>
      <p:sp>
        <p:nvSpPr>
          <p:cNvPr id="104451"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b="1" dirty="0"/>
              <a:t> Only professional interrogators may use these techniques.</a:t>
            </a:r>
          </a:p>
          <a:p>
            <a:pPr marL="630033" lvl="1" indent="0" eaLnBrk="1" hangingPunct="1">
              <a:buFontTx/>
              <a:buChar char="•"/>
            </a:pPr>
            <a:endParaRPr lang="en-US" b="1" dirty="0"/>
          </a:p>
          <a:p>
            <a:pPr eaLnBrk="1" hangingPunct="1"/>
            <a:endParaRPr lang="en-US" dirty="0"/>
          </a:p>
        </p:txBody>
      </p:sp>
    </p:spTree>
    <p:extLst>
      <p:ext uri="{BB962C8B-B14F-4D97-AF65-F5344CB8AC3E}">
        <p14:creationId xmlns:p14="http://schemas.microsoft.com/office/powerpoint/2010/main" val="35621754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xfrm>
            <a:off x="406400" y="455613"/>
            <a:ext cx="6197600" cy="3486150"/>
          </a:xfrm>
          <a:ln/>
        </p:spPr>
      </p:sp>
      <p:sp>
        <p:nvSpPr>
          <p:cNvPr id="105475" name="Rectangle 3"/>
          <p:cNvSpPr>
            <a:spLocks noGrp="1" noChangeArrowheads="1"/>
          </p:cNvSpPr>
          <p:nvPr>
            <p:ph type="body" idx="1"/>
          </p:nvPr>
        </p:nvSpPr>
        <p:spPr>
          <a:noFill/>
          <a:ln/>
        </p:spPr>
        <p:txBody>
          <a:bodyPr/>
          <a:lstStyle/>
          <a:p>
            <a:pPr marL="114551" indent="-114551" eaLnBrk="1" hangingPunct="1">
              <a:buFontTx/>
              <a:buChar char="•"/>
            </a:pPr>
            <a:r>
              <a:rPr lang="en-US" sz="1000" b="1" dirty="0"/>
              <a:t>Instructor Comments: </a:t>
            </a:r>
          </a:p>
          <a:p>
            <a:pPr marL="572757" lvl="1" indent="0" eaLnBrk="1" hangingPunct="1">
              <a:buFontTx/>
              <a:buChar char="•"/>
            </a:pPr>
            <a:r>
              <a:rPr lang="en-US" sz="1000" dirty="0"/>
              <a:t> Humane treatment of detainees cannot be sacrificed for ‘mission essential’ reasons.  Part of the mission as American Soldiers is to maintain the moral high ground.  When the enemy knows they will be treated humanely upon being captured, they are more likely to capitulate than fight to the death, saving Soldiers’ lives and helping us achieve our objectives quickly.  It encourages like treatment of American POWs in the hands of the enemy.  In order for the mission to succeed long term, our coalition needs to be viewed as a helpful.  The current major campaigns, OIF and OEF require the stabilization of young democracies, and the eventual withdrawal of coalition forces.  This is achieved in part by treating detainees humanely.</a:t>
            </a:r>
          </a:p>
          <a:p>
            <a:pPr marL="572757" lvl="1" indent="0" eaLnBrk="1" hangingPunct="1">
              <a:buFontTx/>
              <a:buChar char="•"/>
            </a:pPr>
            <a:r>
              <a:rPr lang="en-US" sz="1000" dirty="0"/>
              <a:t> Detainee abuse is never justified.  Not due to stress of combat, not due to military necessity, not due to “saving others.”  You cannot say that you were only following orders, because an order to abuse a detainee is, by definition, an illegal order, and you are not allowed to follow illegal orders.  Lastly, it is never a defense to the crime of murder that you killed an innocent person because you were in fear for your own life.</a:t>
            </a:r>
          </a:p>
          <a:p>
            <a:pPr marL="572757" lvl="1" indent="0" eaLnBrk="1" hangingPunct="1">
              <a:buFontTx/>
              <a:buChar char="•"/>
            </a:pPr>
            <a:r>
              <a:rPr lang="en-US" sz="1000" dirty="0"/>
              <a:t> There are no mission essential reasons to deviate from this standard.  Your Commander cannot authorize you, or even order you, to do so.</a:t>
            </a:r>
          </a:p>
          <a:p>
            <a:pPr marL="572757" lvl="1" indent="0" eaLnBrk="1" hangingPunct="1">
              <a:buFontTx/>
              <a:buChar char="•"/>
            </a:pPr>
            <a:r>
              <a:rPr lang="en-US" sz="1000" dirty="0"/>
              <a:t> The standard set forth in International Law, in U.S. Law, and in U.S. Government policy, shows up in the DoD Detainee Program and in FM 3-19.40, the Army-specific guidance for the conduct of detention operations.</a:t>
            </a:r>
          </a:p>
        </p:txBody>
      </p:sp>
    </p:spTree>
    <p:extLst>
      <p:ext uri="{BB962C8B-B14F-4D97-AF65-F5344CB8AC3E}">
        <p14:creationId xmlns:p14="http://schemas.microsoft.com/office/powerpoint/2010/main" val="66452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422275" y="557213"/>
            <a:ext cx="6167438" cy="3470275"/>
          </a:xfrm>
          <a:ln/>
        </p:spPr>
      </p:sp>
      <p:sp>
        <p:nvSpPr>
          <p:cNvPr id="106499" name="Rectangle 3"/>
          <p:cNvSpPr>
            <a:spLocks noGrp="1" noChangeArrowheads="1"/>
          </p:cNvSpPr>
          <p:nvPr>
            <p:ph type="body" idx="1"/>
          </p:nvPr>
        </p:nvSpPr>
        <p:spPr>
          <a:noFill/>
          <a:ln/>
        </p:spPr>
        <p:txBody>
          <a:bodyPr/>
          <a:lstStyle/>
          <a:p>
            <a:pPr marL="114551" indent="-114551" eaLnBrk="1" hangingPunct="1">
              <a:buFontTx/>
              <a:buChar char="•"/>
            </a:pPr>
            <a:r>
              <a:rPr lang="en-US" b="1" dirty="0"/>
              <a:t>Instructor Comments: </a:t>
            </a:r>
          </a:p>
          <a:p>
            <a:pPr marL="630033" lvl="1" indent="0" eaLnBrk="1" hangingPunct="1">
              <a:buFontTx/>
              <a:buChar char="•"/>
            </a:pPr>
            <a:r>
              <a:rPr lang="en-US" dirty="0"/>
              <a:t> This is a change in focus of the brief.</a:t>
            </a:r>
          </a:p>
        </p:txBody>
      </p:sp>
    </p:spTree>
    <p:extLst>
      <p:ext uri="{BB962C8B-B14F-4D97-AF65-F5344CB8AC3E}">
        <p14:creationId xmlns:p14="http://schemas.microsoft.com/office/powerpoint/2010/main" val="4596890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06400" y="549275"/>
            <a:ext cx="6197600" cy="3486150"/>
          </a:xfrm>
          <a:ln/>
        </p:spPr>
      </p:sp>
      <p:sp>
        <p:nvSpPr>
          <p:cNvPr id="107523"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What you see now is called “The Soldier’s Rules.” This should be common sense.  You treat everyone, detainees or non-belligerents, humanely.  You care for the wounded, never kill or harm a detainee, respect personal property (no stealing), prevent violations, and report what you see.</a:t>
            </a:r>
            <a:endParaRPr lang="en-US" sz="1000" dirty="0"/>
          </a:p>
        </p:txBody>
      </p:sp>
    </p:spTree>
    <p:extLst>
      <p:ext uri="{BB962C8B-B14F-4D97-AF65-F5344CB8AC3E}">
        <p14:creationId xmlns:p14="http://schemas.microsoft.com/office/powerpoint/2010/main" val="4260355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xfrm>
            <a:off x="457200" y="455613"/>
            <a:ext cx="6157913" cy="3465512"/>
          </a:xfrm>
          <a:ln/>
        </p:spPr>
      </p:sp>
      <p:sp>
        <p:nvSpPr>
          <p:cNvPr id="108547" name="Rectangle 3"/>
          <p:cNvSpPr>
            <a:spLocks noGrp="1" noChangeArrowheads="1"/>
          </p:cNvSpPr>
          <p:nvPr>
            <p:ph type="body" idx="1"/>
          </p:nvPr>
        </p:nvSpPr>
        <p:spPr>
          <a:noFill/>
          <a:ln/>
        </p:spPr>
        <p:txBody>
          <a:bodyPr/>
          <a:lstStyle/>
          <a:p>
            <a:pPr eaLnBrk="1" hangingPunct="1">
              <a:buFontTx/>
              <a:buChar char="•"/>
            </a:pPr>
            <a:r>
              <a:rPr lang="en-US" sz="1000" b="1" dirty="0"/>
              <a:t>Instructor Comments:</a:t>
            </a:r>
          </a:p>
          <a:p>
            <a:pPr marL="515482" lvl="1" indent="0" eaLnBrk="1" hangingPunct="1">
              <a:buFontTx/>
              <a:buChar char="•"/>
            </a:pPr>
            <a:r>
              <a:rPr lang="en-US" sz="1000" dirty="0"/>
              <a:t> The basic standard of care is also called the </a:t>
            </a:r>
            <a:r>
              <a:rPr lang="en-US" sz="1000" dirty="0">
                <a:solidFill>
                  <a:srgbClr val="FF0000"/>
                </a:solidFill>
              </a:rPr>
              <a:t>Detainee Treatment Policy.  This is contained in paragraphs 1-61 to 1-69 of FM 3-63.  </a:t>
            </a:r>
            <a:r>
              <a:rPr lang="en-US" sz="1000" dirty="0"/>
              <a:t>All detainees, regardless of their status, regardless of the circumstances of their capture, receive this basic standard of care, from point of capture on.  POWs and Retained Personnel get everything labeled GCIII as a matter of law.  Civilian Internees get everything labeled GCIV as a matter of law.  Unprivileged Enemy belligerents get everything on these three slides as a matter of U.S. policy. (GCIII 3, 13; GCIV 3, 27) Detainees must at all times be protected against violence and harm, both from external sources, and from sources within the detention facility.</a:t>
            </a:r>
          </a:p>
          <a:p>
            <a:pPr marL="746176" lvl="2" indent="-58867" eaLnBrk="1" hangingPunct="1">
              <a:buFontTx/>
              <a:buChar char="•"/>
            </a:pPr>
            <a:r>
              <a:rPr lang="en-US" sz="1000" dirty="0"/>
              <a:t> Humane treatment (GCIII 3, 13; GCIV 3, 27) &amp; Respect for their persons (GPW 3, 14; GCIV 3, 27): These two are tied together, and include respect for the detainee’s religion, culture, family, sex, and race, among others.  One of the dangers here has to do with religion.  There is sometimes a tendency for Soldiers who are dealing with Muslim detainees to want to engage in religious discussion with them, particularly if the detainee’s actions fall outside what most people understand Islam to stand for.  The danger is that discussions like this can easily turn into the Soldier insulting Islam.  Leave religious discussions for those with the correct background and education on Islam.</a:t>
            </a:r>
          </a:p>
          <a:p>
            <a:pPr marL="746176" lvl="2" indent="-58867" eaLnBrk="1" hangingPunct="1">
              <a:buFontTx/>
              <a:buChar char="•"/>
            </a:pPr>
            <a:r>
              <a:rPr lang="en-US" sz="1000" dirty="0"/>
              <a:t> Food (GCIII 26; GCIV 89): A nutritious diet, sufficient in quality, quantity and variety to keep detainees healthy.  It should be consistent with local cultural diet, if possible - we do not feed pork to Muslims, for example.  This does not include things like cookies, candy, and sweets - those are incentives.  A standard example is that the common detainee diet during the beginning of OIF1 was a stripped-down MRE - the main meal and side dishes, but no sweets. </a:t>
            </a:r>
          </a:p>
          <a:p>
            <a:pPr marL="746176" lvl="2" indent="-58867" eaLnBrk="1" hangingPunct="1">
              <a:buFontTx/>
              <a:buChar char="•"/>
            </a:pPr>
            <a:r>
              <a:rPr lang="en-US" sz="1000" dirty="0"/>
              <a:t> Water (GCIII 26; GCIV 89): Enough to drink, wash with, and in some cases, do laundry with.  This does not include coffee, tea, juice or soda, though.  This is room-temperature potable (drinkable) water.  You do not need to give them chilled water, but you need to make sure the water is drinkable – if the water has been sitting in the hot sun all day, it may not be drinkable.</a:t>
            </a:r>
          </a:p>
        </p:txBody>
      </p:sp>
    </p:spTree>
    <p:extLst>
      <p:ext uri="{BB962C8B-B14F-4D97-AF65-F5344CB8AC3E}">
        <p14:creationId xmlns:p14="http://schemas.microsoft.com/office/powerpoint/2010/main" val="289966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457200" y="455613"/>
            <a:ext cx="6157913" cy="3465512"/>
          </a:xfrm>
          <a:ln/>
        </p:spPr>
      </p:sp>
      <p:sp>
        <p:nvSpPr>
          <p:cNvPr id="109571" name="Rectangle 3"/>
          <p:cNvSpPr>
            <a:spLocks noGrp="1" noChangeArrowheads="1"/>
          </p:cNvSpPr>
          <p:nvPr>
            <p:ph type="body" idx="1"/>
          </p:nvPr>
        </p:nvSpPr>
        <p:spPr>
          <a:noFill/>
          <a:ln/>
        </p:spPr>
        <p:txBody>
          <a:bodyPr/>
          <a:lstStyle/>
          <a:p>
            <a:pPr eaLnBrk="1" hangingPunct="1">
              <a:buFontTx/>
              <a:buChar char="•"/>
            </a:pPr>
            <a:r>
              <a:rPr lang="en-US" sz="1000" b="1" dirty="0"/>
              <a:t>Instructor Comments (cont.):</a:t>
            </a:r>
          </a:p>
          <a:p>
            <a:pPr marL="572757" lvl="1" indent="0" eaLnBrk="1" hangingPunct="1">
              <a:buFontTx/>
              <a:buChar char="•"/>
            </a:pPr>
            <a:r>
              <a:rPr lang="en-US" sz="1000" dirty="0"/>
              <a:t> Shelter (GCIII 25; GCIV 85): Shelter from the elements, comparable to what U.S. personnel have. </a:t>
            </a:r>
          </a:p>
          <a:p>
            <a:pPr marL="572757" lvl="1" indent="0" eaLnBrk="1" hangingPunct="1">
              <a:buFontTx/>
              <a:buChar char="•"/>
            </a:pPr>
            <a:r>
              <a:rPr lang="en-US" sz="1000" dirty="0"/>
              <a:t> Medical Care (GCIII 30; GCIV 91): Medical and dental, as needed, </a:t>
            </a:r>
            <a:r>
              <a:rPr lang="en-US" sz="1000" u="sng" dirty="0"/>
              <a:t>comparable</a:t>
            </a:r>
            <a:r>
              <a:rPr lang="en-US" sz="1000" dirty="0"/>
              <a:t> to what U.S. personnel are receiving.  This may also include mental health care, particularly for suicidal detainees.</a:t>
            </a:r>
          </a:p>
          <a:p>
            <a:pPr marL="800270" lvl="2" eaLnBrk="1" hangingPunct="1">
              <a:buFontTx/>
              <a:buChar char="•"/>
            </a:pPr>
            <a:r>
              <a:rPr lang="en-US" sz="1000" dirty="0"/>
              <a:t>Some soldiers argue that detainees are getting better medical and dental care while detained then they would ever get if they were not detained – and they are correct in some cases.  However, that does not lower the standard of care for detainees.</a:t>
            </a:r>
          </a:p>
          <a:p>
            <a:pPr marL="800270" lvl="2" eaLnBrk="1" hangingPunct="1">
              <a:buFontTx/>
              <a:buChar char="•"/>
            </a:pPr>
            <a:r>
              <a:rPr lang="en-US" sz="1000" dirty="0"/>
              <a:t>Detainees are supposed to have access to some sort of “sick-call” program, and must be checked periodically.  Detainees should always be checked by medical personnel at or near the point of capture, to ensure that the detainee was not injured during the capture process.</a:t>
            </a:r>
          </a:p>
          <a:p>
            <a:pPr marL="800270" lvl="2" eaLnBrk="1" hangingPunct="1">
              <a:buFontTx/>
              <a:buChar char="•"/>
            </a:pPr>
            <a:r>
              <a:rPr lang="en-US" sz="1000" dirty="0"/>
              <a:t>Unusual situations: You need to watch for unusual situations, such as geriatric conditions, diabetes, self-inflicted injuries and other unusual health conditions.  Today’s conflicts do not involve the typical EPW population of military individuals, but instead involve detainees ranging from children to geriatrics, males and females.  Age and health condition can affect what approaches you are allowed to use, and which ones you can safely use, so you need to pay attention to these factors.</a:t>
            </a:r>
          </a:p>
          <a:p>
            <a:pPr marL="572757" lvl="1" indent="0" eaLnBrk="1" hangingPunct="1">
              <a:buFontTx/>
              <a:buChar char="•"/>
            </a:pPr>
            <a:r>
              <a:rPr lang="en-US" sz="1000" dirty="0"/>
              <a:t> Clothing (GCIII 27; GCIV 90): Sufficient for the climate.  If you take away the clothing the detainee was wearing when captured, you must provide clothing in return.  If the clothing the detainee has is not sufficient to protect them from the elements, you must provide additional clothing.</a:t>
            </a:r>
          </a:p>
          <a:p>
            <a:pPr marL="572757" lvl="1" indent="0" eaLnBrk="1" hangingPunct="1">
              <a:buFontTx/>
              <a:buChar char="•"/>
            </a:pPr>
            <a:r>
              <a:rPr lang="en-US" sz="1000" dirty="0"/>
              <a:t> Leaders – you need to focus on this as a planning factor, especially when operating in hostile environments.  Detention operations in the mountains of Afghanistan in the middle of winter can get a little cold.  If the unit does not bring clothing, blankets, or something else to protect the detainee from the elements, and the detainee suffers physical harm or death because of that, we have a problem.</a:t>
            </a:r>
          </a:p>
        </p:txBody>
      </p:sp>
    </p:spTree>
    <p:extLst>
      <p:ext uri="{BB962C8B-B14F-4D97-AF65-F5344CB8AC3E}">
        <p14:creationId xmlns:p14="http://schemas.microsoft.com/office/powerpoint/2010/main" val="4022466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457200" y="455613"/>
            <a:ext cx="6157913" cy="3465512"/>
          </a:xfrm>
          <a:ln/>
        </p:spPr>
      </p:sp>
      <p:sp>
        <p:nvSpPr>
          <p:cNvPr id="110595" name="Rectangle 3"/>
          <p:cNvSpPr>
            <a:spLocks noGrp="1" noChangeArrowheads="1"/>
          </p:cNvSpPr>
          <p:nvPr>
            <p:ph type="body" idx="1"/>
          </p:nvPr>
        </p:nvSpPr>
        <p:spPr>
          <a:noFill/>
          <a:ln/>
        </p:spPr>
        <p:txBody>
          <a:bodyPr/>
          <a:lstStyle/>
          <a:p>
            <a:pPr eaLnBrk="1" hangingPunct="1">
              <a:buFontTx/>
              <a:buChar char="•"/>
            </a:pPr>
            <a:r>
              <a:rPr lang="en-US" b="1" dirty="0"/>
              <a:t>Instructor Comments (cont.):</a:t>
            </a:r>
          </a:p>
          <a:p>
            <a:pPr marL="630033" lvl="1" indent="0" eaLnBrk="1" hangingPunct="1">
              <a:buFontTx/>
              <a:buChar char="•"/>
            </a:pPr>
            <a:r>
              <a:rPr lang="en-US" dirty="0"/>
              <a:t> Hygiene facilities (GCIII 29; GCIV 85): Must be allowed to wash, shower, brush teeth regularly.  Should be allowed to wash clothes as well, or else we need to provide them with clean clothes on a regular basis.</a:t>
            </a:r>
          </a:p>
          <a:p>
            <a:pPr marL="630033" lvl="1" indent="0" eaLnBrk="1" hangingPunct="1">
              <a:buFontTx/>
              <a:buChar char="•"/>
            </a:pPr>
            <a:r>
              <a:rPr lang="en-US" dirty="0"/>
              <a:t> Property protected (GCIII 18; GCIV 97): Detainees are either allowed to keep their property, or receive a hand-receipt.  We must safeguard any property we take.  Make sure that everything the detainee was captured with is recorded on the hand-receipt.  When the detainee gets out, he will file a claim for anything that is missing.  Check the local SOP - detainees are sometimes allowed to keep family pictures, and will usually be allowed to keep religious literature and paraphernalia.  Do NOT cut corners in this area.  Proper documentation for $50,000 in U.S. dollars could well mean writing down 500 serial numbers, depending on the SOP.</a:t>
            </a:r>
          </a:p>
          <a:p>
            <a:pPr marL="630033" lvl="1" indent="0" eaLnBrk="1" hangingPunct="1">
              <a:buFontTx/>
              <a:buChar char="•"/>
            </a:pPr>
            <a:r>
              <a:rPr lang="en-US" dirty="0"/>
              <a:t> Protected against public curiosity (GCIII 3, 13; GCIV 3, 27): Pictures of Saddam Hussein in his underwear violated this rule.  We must protect detainees from public curiosity. </a:t>
            </a:r>
          </a:p>
          <a:p>
            <a:pPr marL="630033" lvl="1" indent="0" eaLnBrk="1" hangingPunct="1">
              <a:buFontTx/>
              <a:buChar char="•"/>
            </a:pPr>
            <a:r>
              <a:rPr lang="en-US" dirty="0"/>
              <a:t> Included in the basic standard of care is the freedom to exercise their religion, consistent with the requirements of detention (GCIII 34; GCIV 93): You allow them to practice, you do not necessarily facilitate that practice.  The determination of whether or not the practice of religion is consistent with the requirements of detention is up to the Commander of the guard or capturing unit.  An example of when the exercise of religion might be curtailed would be having the call to prayer sound shortly after a detainee was captured, while they were still physically restrained - at that point, they would not be allowed the freedom to exercise their religion.</a:t>
            </a:r>
          </a:p>
        </p:txBody>
      </p:sp>
    </p:spTree>
    <p:extLst>
      <p:ext uri="{BB962C8B-B14F-4D97-AF65-F5344CB8AC3E}">
        <p14:creationId xmlns:p14="http://schemas.microsoft.com/office/powerpoint/2010/main" val="2610230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457200" y="455613"/>
            <a:ext cx="6157913" cy="3465512"/>
          </a:xfrm>
          <a:ln/>
        </p:spPr>
      </p:sp>
      <p:sp>
        <p:nvSpPr>
          <p:cNvPr id="111619" name="Rectangle 3"/>
          <p:cNvSpPr>
            <a:spLocks noGrp="1" noChangeArrowheads="1"/>
          </p:cNvSpPr>
          <p:nvPr>
            <p:ph type="body" idx="1"/>
          </p:nvPr>
        </p:nvSpPr>
        <p:spPr>
          <a:noFill/>
          <a:ln/>
        </p:spPr>
        <p:txBody>
          <a:bodyPr/>
          <a:lstStyle/>
          <a:p>
            <a:pPr eaLnBrk="1" hangingPunct="1">
              <a:buFontTx/>
              <a:buChar char="•"/>
              <a:tabLst>
                <a:tab pos="515482" algn="l"/>
              </a:tabLst>
            </a:pPr>
            <a:r>
              <a:rPr lang="en-US" sz="1000" b="1" dirty="0"/>
              <a:t>Instructor Comments (cont.):</a:t>
            </a:r>
          </a:p>
          <a:p>
            <a:pPr marL="510709" lvl="1" indent="4773" eaLnBrk="1" hangingPunct="1">
              <a:buFontTx/>
              <a:buChar char="•"/>
              <a:tabLst>
                <a:tab pos="515482" algn="l"/>
              </a:tabLst>
            </a:pPr>
            <a:r>
              <a:rPr lang="en-US" sz="1000" dirty="0"/>
              <a:t> Once detainees are back in a fixed facility, the standard of care often improves.  While the things listed on this slide are not guaranteed for Unprivileged enemy belligerents (FM 3-63 Detainee Operations), many of them are consistent with humane treatment, and will not be denied to the detainee, including things like exercise, or visits with the ICRC.</a:t>
            </a:r>
          </a:p>
          <a:p>
            <a:pPr marL="510709" lvl="1" indent="4773" eaLnBrk="1" hangingPunct="1">
              <a:buFontTx/>
              <a:buChar char="•"/>
              <a:tabLst>
                <a:tab pos="515482" algn="l"/>
              </a:tabLst>
            </a:pPr>
            <a:r>
              <a:rPr lang="en-US" sz="1000" dirty="0"/>
              <a:t> If you are operating at a facility where detainees are held longer than a few days or a few weeks, you may be involved in administering these.  If that is the case – leaders – you need to consult with your JAG office, and arrange for an additional briefing to address these in more detail.</a:t>
            </a:r>
          </a:p>
          <a:p>
            <a:pPr marL="510709" lvl="1" indent="4773" eaLnBrk="1" hangingPunct="1">
              <a:buFontTx/>
              <a:buChar char="•"/>
              <a:tabLst>
                <a:tab pos="515482" algn="l"/>
              </a:tabLst>
            </a:pPr>
            <a:r>
              <a:rPr lang="en-US" sz="1000" dirty="0"/>
              <a:t> In short:</a:t>
            </a:r>
          </a:p>
          <a:p>
            <a:pPr marL="914821" lvl="2" eaLnBrk="1" hangingPunct="1">
              <a:buFontTx/>
              <a:buChar char="•"/>
              <a:tabLst>
                <a:tab pos="515482" algn="l"/>
              </a:tabLst>
            </a:pPr>
            <a:r>
              <a:rPr lang="en-US" sz="1000" dirty="0"/>
              <a:t>Detainees will be allowed to exercise – generally, this is nothing more than walking.</a:t>
            </a:r>
          </a:p>
          <a:p>
            <a:pPr marL="914821" lvl="2" eaLnBrk="1" hangingPunct="1">
              <a:buFontTx/>
              <a:buChar char="•"/>
              <a:tabLst>
                <a:tab pos="515482" algn="l"/>
              </a:tabLst>
            </a:pPr>
            <a:r>
              <a:rPr lang="en-US" sz="1000" dirty="0"/>
              <a:t>Detainees will be allowed to send and receive mail.  This mail is censored, and can, in limited cases, be restricted by the Commander.</a:t>
            </a:r>
          </a:p>
          <a:p>
            <a:pPr marL="914821" lvl="2" eaLnBrk="1" hangingPunct="1">
              <a:buFontTx/>
              <a:buChar char="•"/>
              <a:tabLst>
                <a:tab pos="515482" algn="l"/>
              </a:tabLst>
            </a:pPr>
            <a:r>
              <a:rPr lang="en-US" sz="1000" dirty="0"/>
              <a:t>Detainees are allowed to elect or select a representative to voice complaints to the Commander.</a:t>
            </a:r>
          </a:p>
          <a:p>
            <a:pPr marL="914821" lvl="2" eaLnBrk="1" hangingPunct="1">
              <a:buFontTx/>
              <a:buChar char="•"/>
              <a:tabLst>
                <a:tab pos="515482" algn="l"/>
              </a:tabLst>
            </a:pPr>
            <a:r>
              <a:rPr lang="en-US" sz="1000" dirty="0"/>
              <a:t>Take only official photos or videos of detainees.  You may not maintain pictures of detainees as a souvenir of your deployment.</a:t>
            </a:r>
          </a:p>
          <a:p>
            <a:pPr marL="914821" lvl="2" eaLnBrk="1" hangingPunct="1">
              <a:buFontTx/>
              <a:buChar char="•"/>
              <a:tabLst>
                <a:tab pos="515482" algn="l"/>
              </a:tabLst>
            </a:pPr>
            <a:r>
              <a:rPr lang="en-US" sz="1000" dirty="0"/>
              <a:t>Detainees will get access to a copy of the Geneva Conventions, in their own language.</a:t>
            </a:r>
          </a:p>
          <a:p>
            <a:pPr marL="914821" lvl="2" eaLnBrk="1" hangingPunct="1">
              <a:buFontTx/>
              <a:buChar char="•"/>
              <a:tabLst>
                <a:tab pos="515482" algn="l"/>
              </a:tabLst>
            </a:pPr>
            <a:r>
              <a:rPr lang="en-US" sz="1000" dirty="0"/>
              <a:t>We will make a record of all detainees – we do not hold “ghost detainees.”  Detainees will be allowed to send a capture card to their family letting them know they are safe, and will have an ID card of some sort.</a:t>
            </a:r>
          </a:p>
          <a:p>
            <a:pPr marL="914821" lvl="2" eaLnBrk="1" hangingPunct="1">
              <a:buFontTx/>
              <a:buChar char="•"/>
              <a:tabLst>
                <a:tab pos="515482" algn="l"/>
              </a:tabLst>
            </a:pPr>
            <a:r>
              <a:rPr lang="en-US" sz="1000" dirty="0"/>
              <a:t>Detainees will be allowed to meet with the ICRC.</a:t>
            </a:r>
          </a:p>
          <a:p>
            <a:pPr marL="914821" lvl="2" eaLnBrk="1" hangingPunct="1">
              <a:buFontTx/>
              <a:buChar char="•"/>
              <a:tabLst>
                <a:tab pos="515482" algn="l"/>
              </a:tabLst>
            </a:pPr>
            <a:r>
              <a:rPr lang="en-US" sz="1000" dirty="0"/>
              <a:t>Detainees will be notified, at least to a basic degree, of the reason for their detention.  This may be nothing more than “you were involved in attacks on Coalition forces.”</a:t>
            </a:r>
          </a:p>
        </p:txBody>
      </p:sp>
    </p:spTree>
    <p:extLst>
      <p:ext uri="{BB962C8B-B14F-4D97-AF65-F5344CB8AC3E}">
        <p14:creationId xmlns:p14="http://schemas.microsoft.com/office/powerpoint/2010/main" val="4002097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406400" y="549275"/>
            <a:ext cx="6197600" cy="3486150"/>
          </a:xfrm>
          <a:ln/>
        </p:spPr>
      </p:sp>
      <p:sp>
        <p:nvSpPr>
          <p:cNvPr id="112643" name="Rectangle 3"/>
          <p:cNvSpPr>
            <a:spLocks noGrp="1" noChangeArrowheads="1"/>
          </p:cNvSpPr>
          <p:nvPr>
            <p:ph type="body" idx="1"/>
          </p:nvPr>
        </p:nvSpPr>
        <p:spPr>
          <a:noFill/>
          <a:ln/>
        </p:spPr>
        <p:txBody>
          <a:bodyPr/>
          <a:lstStyle/>
          <a:p>
            <a:pPr marL="114551" indent="-114551" eaLnBrk="1" hangingPunct="1">
              <a:buFontTx/>
              <a:buChar char="•"/>
              <a:tabLst>
                <a:tab pos="572757" algn="l"/>
              </a:tabLst>
            </a:pPr>
            <a:r>
              <a:rPr lang="en-US" b="1" dirty="0"/>
              <a:t>Instructor Comments:</a:t>
            </a:r>
            <a:r>
              <a:rPr lang="en-US" sz="1400" b="1" dirty="0"/>
              <a:t> </a:t>
            </a:r>
          </a:p>
          <a:p>
            <a:pPr marL="630033" lvl="1" indent="0" eaLnBrk="1" hangingPunct="1">
              <a:buFontTx/>
              <a:buChar char="•"/>
              <a:tabLst>
                <a:tab pos="572757" algn="l"/>
              </a:tabLst>
            </a:pPr>
            <a:r>
              <a:rPr lang="en-US" dirty="0"/>
              <a:t> Protect detainees from violence, intimidation, insults, and public curiosity.  GPW, Art. 13.  Photographing an enemy prisoner of war (EPW) for the purpose of aiding in his identification is not a violation of the LOW.  However, photos taken or “staged” to degrade or humiliate an EPW serve no lawful military purpose and are prohibited.</a:t>
            </a:r>
          </a:p>
          <a:p>
            <a:pPr marL="630033" lvl="1" indent="0" eaLnBrk="1" hangingPunct="1">
              <a:buFontTx/>
              <a:buChar char="•"/>
              <a:tabLst>
                <a:tab pos="572757" algn="l"/>
              </a:tabLst>
            </a:pPr>
            <a:r>
              <a:rPr lang="en-US" dirty="0"/>
              <a:t> DOD civilian employees, contractor personnel, all federal employees and civilian contractor personnel performing missions, such as handling and interrogations of DOD detained personnel at DOD facilities, must comply with international and domestic law.  This includes, but is not limited to, US Treaty obligations, the Military Extraterritorial Jurisdiction Act (MEJA) as amended by the National Defense Authorization Act for Fiscal Year 2005 (see Section 3267(1)(A) of Title 18), and the War Crimes Act, 18 U.S.C. 2441 (2000).</a:t>
            </a:r>
          </a:p>
          <a:p>
            <a:pPr marL="630033" lvl="1" indent="0" eaLnBrk="1" hangingPunct="1">
              <a:buFontTx/>
              <a:buChar char="•"/>
              <a:tabLst>
                <a:tab pos="572757" algn="l"/>
              </a:tabLst>
            </a:pPr>
            <a:r>
              <a:rPr lang="en-US" dirty="0"/>
              <a:t> Women shall be treated with all the regard due to their sex and shall in all cases benefit by treatment as favorable as that granted to men.  Geneva Convention for the Amelioration of the Condition of the Wounded and Sick in the Armed Forces in the Field Art. 12, Aug. 12, 1949, 6 U.S.T. 3114, 75 U.N.T.S. 31 [hereinafter GWS].</a:t>
            </a:r>
          </a:p>
          <a:p>
            <a:pPr marL="630033" lvl="1" indent="0" eaLnBrk="1" hangingPunct="1">
              <a:tabLst>
                <a:tab pos="572757" algn="l"/>
              </a:tabLst>
            </a:pPr>
            <a:endParaRPr lang="en-US" dirty="0"/>
          </a:p>
        </p:txBody>
      </p:sp>
    </p:spTree>
    <p:extLst>
      <p:ext uri="{BB962C8B-B14F-4D97-AF65-F5344CB8AC3E}">
        <p14:creationId xmlns:p14="http://schemas.microsoft.com/office/powerpoint/2010/main" val="1358630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422275" y="557213"/>
            <a:ext cx="6167438" cy="3470275"/>
          </a:xfrm>
          <a:ln/>
        </p:spPr>
      </p:sp>
      <p:sp>
        <p:nvSpPr>
          <p:cNvPr id="76803"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The first items to discuss are the basic legal requirements and principles governing detention operations and treatment of detainees.</a:t>
            </a:r>
          </a:p>
        </p:txBody>
      </p:sp>
    </p:spTree>
    <p:extLst>
      <p:ext uri="{BB962C8B-B14F-4D97-AF65-F5344CB8AC3E}">
        <p14:creationId xmlns:p14="http://schemas.microsoft.com/office/powerpoint/2010/main" val="2227511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406400" y="549275"/>
            <a:ext cx="6197600" cy="3486150"/>
          </a:xfrm>
          <a:ln/>
        </p:spPr>
      </p:sp>
      <p:sp>
        <p:nvSpPr>
          <p:cNvPr id="113667" name="Rectangle 3"/>
          <p:cNvSpPr>
            <a:spLocks noGrp="1" noChangeArrowheads="1"/>
          </p:cNvSpPr>
          <p:nvPr>
            <p:ph type="body" idx="1"/>
          </p:nvPr>
        </p:nvSpPr>
        <p:spPr>
          <a:noFill/>
          <a:ln/>
        </p:spPr>
        <p:txBody>
          <a:bodyPr/>
          <a:lstStyle/>
          <a:p>
            <a:pPr marL="114551" indent="-114551" eaLnBrk="1" hangingPunct="1">
              <a:buFontTx/>
              <a:buChar char="•"/>
            </a:pPr>
            <a:r>
              <a:rPr lang="en-US" b="1" dirty="0"/>
              <a:t>Instructor Comments: </a:t>
            </a:r>
          </a:p>
          <a:p>
            <a:pPr marL="630033" lvl="1" indent="0" eaLnBrk="1" hangingPunct="1">
              <a:buFontTx/>
              <a:buChar char="•"/>
            </a:pPr>
            <a:r>
              <a:rPr lang="en-US" dirty="0"/>
              <a:t> Individuals who are sick or wounded, and who cease to fight, shall be treated humanely, without any adverse distinction founded on race, nationality, religion, sex, or any other similar criteria.  GWS, Arts. 12 &amp; 13.  They are to be respected and protected in all circumstances.  GWS, Art. 12.</a:t>
            </a:r>
          </a:p>
          <a:p>
            <a:pPr marL="630033" lvl="1" indent="0" eaLnBrk="1" hangingPunct="1">
              <a:buFontTx/>
              <a:buChar char="•"/>
            </a:pPr>
            <a:r>
              <a:rPr lang="en-US" dirty="0"/>
              <a:t> The immediacy of this requirement is dependent upon mission execution, self-defense/defense of unit members and other operational necessities that are present when the collection and care of wounded is an issue.</a:t>
            </a:r>
          </a:p>
          <a:p>
            <a:pPr marL="630033" lvl="1" indent="0" eaLnBrk="1" hangingPunct="1">
              <a:buFontTx/>
              <a:buChar char="•"/>
            </a:pPr>
            <a:r>
              <a:rPr lang="en-US" dirty="0"/>
              <a:t> Wounded who will suffer greater injury by transport will not be moved until medically stabilized</a:t>
            </a:r>
          </a:p>
          <a:p>
            <a:pPr marL="630033" lvl="1" indent="0" eaLnBrk="1" hangingPunct="1">
              <a:buFontTx/>
              <a:buChar char="•"/>
            </a:pPr>
            <a:r>
              <a:rPr lang="en-US" dirty="0"/>
              <a:t> Obligation to collect/protect wounded extends to the dead.</a:t>
            </a:r>
          </a:p>
          <a:p>
            <a:pPr marL="630033" lvl="1" indent="0" eaLnBrk="1" hangingPunct="1">
              <a:buFontTx/>
              <a:buChar char="•"/>
            </a:pPr>
            <a:r>
              <a:rPr lang="en-US" dirty="0"/>
              <a:t> Mutilation/desecration of dead bodies is LOW violation.</a:t>
            </a:r>
          </a:p>
          <a:p>
            <a:pPr marL="630033" lvl="1" indent="0" eaLnBrk="1" hangingPunct="1">
              <a:buFontTx/>
              <a:buChar char="•"/>
            </a:pPr>
            <a:r>
              <a:rPr lang="en-US" dirty="0"/>
              <a:t> Killing &amp; Torturing detained personnel is a crime under both International and Domestic law</a:t>
            </a:r>
          </a:p>
          <a:p>
            <a:pPr marL="630033" lvl="1" indent="0" eaLnBrk="1" hangingPunct="1">
              <a:buFontTx/>
              <a:buChar char="•"/>
            </a:pPr>
            <a:r>
              <a:rPr lang="en-US" dirty="0"/>
              <a:t> No person shall be subject to:</a:t>
            </a:r>
          </a:p>
          <a:p>
            <a:pPr marL="918003" lvl="2" indent="-116143" eaLnBrk="1" hangingPunct="1">
              <a:buFontTx/>
              <a:buChar char="•"/>
            </a:pPr>
            <a:r>
              <a:rPr lang="en-US" dirty="0"/>
              <a:t>Torture</a:t>
            </a:r>
          </a:p>
          <a:p>
            <a:pPr marL="918003" lvl="2" indent="-116143" eaLnBrk="1" hangingPunct="1">
              <a:buFontTx/>
              <a:buChar char="•"/>
            </a:pPr>
            <a:r>
              <a:rPr lang="en-US" dirty="0"/>
              <a:t>Cruel, inhumane, or degrading treatment</a:t>
            </a:r>
          </a:p>
          <a:p>
            <a:pPr marL="918003" lvl="2" indent="-116143" eaLnBrk="1" hangingPunct="1">
              <a:buFontTx/>
              <a:buChar char="•"/>
            </a:pPr>
            <a:r>
              <a:rPr lang="en-US" dirty="0"/>
              <a:t>Punishment, without due process</a:t>
            </a:r>
          </a:p>
        </p:txBody>
      </p:sp>
    </p:spTree>
    <p:extLst>
      <p:ext uri="{BB962C8B-B14F-4D97-AF65-F5344CB8AC3E}">
        <p14:creationId xmlns:p14="http://schemas.microsoft.com/office/powerpoint/2010/main" val="1569979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406400" y="549275"/>
            <a:ext cx="6197600" cy="3486150"/>
          </a:xfrm>
          <a:ln/>
        </p:spPr>
      </p:sp>
      <p:sp>
        <p:nvSpPr>
          <p:cNvPr id="114691" name="Rectangle 3"/>
          <p:cNvSpPr>
            <a:spLocks noGrp="1" noChangeArrowheads="1"/>
          </p:cNvSpPr>
          <p:nvPr>
            <p:ph type="body" idx="1"/>
          </p:nvPr>
        </p:nvSpPr>
        <p:spPr>
          <a:noFill/>
          <a:ln/>
        </p:spPr>
        <p:txBody>
          <a:bodyPr/>
          <a:lstStyle/>
          <a:p>
            <a:pPr eaLnBrk="1" hangingPunct="1">
              <a:lnSpc>
                <a:spcPct val="80000"/>
              </a:lnSpc>
              <a:buFontTx/>
              <a:buChar char="•"/>
            </a:pPr>
            <a:r>
              <a:rPr lang="en-US" sz="1000" b="1" dirty="0"/>
              <a:t>Instructor Comments:</a:t>
            </a:r>
          </a:p>
          <a:p>
            <a:pPr marL="515482" lvl="1" indent="0" eaLnBrk="1" hangingPunct="1">
              <a:lnSpc>
                <a:spcPct val="80000"/>
              </a:lnSpc>
              <a:buFontTx/>
              <a:buChar char="•"/>
            </a:pPr>
            <a:r>
              <a:rPr lang="en-US" sz="1000" dirty="0"/>
              <a:t> Always respect civilian property.  Never take civilian property for your own personal use.  Only the Commander may authorize the taking of civilian property based on an emergency situation.  If private property is taken, for any reason, you will issue a hand receipt / property receipt to the owner of the property.  No pillaging, under any circumstances – and at any location.  You don’t get to claim a “war trophy” without authorization from your Commander.</a:t>
            </a:r>
          </a:p>
          <a:p>
            <a:pPr marL="515482" lvl="1" indent="0" eaLnBrk="1" hangingPunct="1">
              <a:lnSpc>
                <a:spcPct val="80000"/>
              </a:lnSpc>
              <a:buFontTx/>
              <a:buChar char="•"/>
            </a:pPr>
            <a:r>
              <a:rPr lang="en-US" sz="1000" dirty="0"/>
              <a:t> Contraband is any item in the possession of regular, irregular or civilian personnel in an area of operation that is designated by the rules of engagement, local laws, etc. to be contrary to the successful completion of military operations.  The definition of contraband may vary depending upon the theater of operations and the specific mission of the military organization.</a:t>
            </a:r>
          </a:p>
          <a:p>
            <a:pPr marL="801860" lvl="2" indent="-114551" eaLnBrk="1" hangingPunct="1">
              <a:lnSpc>
                <a:spcPct val="80000"/>
              </a:lnSpc>
              <a:buFontTx/>
              <a:buChar char="•"/>
            </a:pPr>
            <a:r>
              <a:rPr lang="en-US" sz="1000" dirty="0"/>
              <a:t>Examples of contraband generally include, but are not limited to, personal and crew served weapons and ammunition, explosive devices and materials associated with such devices, and any other designated items whose possession could adversely impact military operations.</a:t>
            </a:r>
          </a:p>
          <a:p>
            <a:pPr marL="801860" lvl="2" indent="-114551" eaLnBrk="1" hangingPunct="1">
              <a:lnSpc>
                <a:spcPct val="80000"/>
              </a:lnSpc>
              <a:buFontTx/>
              <a:buChar char="•"/>
            </a:pPr>
            <a:r>
              <a:rPr lang="en-US" sz="1000" dirty="0"/>
              <a:t>Pay attention to what types of weapons, and amounts of the same, that local civilians are allowed to have in their home or business.  You do not seize weapons that are legally owned.</a:t>
            </a:r>
          </a:p>
          <a:p>
            <a:pPr marL="801860" lvl="2" indent="-114551" eaLnBrk="1" hangingPunct="1">
              <a:lnSpc>
                <a:spcPct val="80000"/>
              </a:lnSpc>
              <a:buFontTx/>
              <a:buChar char="•"/>
            </a:pPr>
            <a:r>
              <a:rPr lang="en-US" sz="1000" dirty="0"/>
              <a:t>Money: You generally will not take money, unless we are detaining someone.  If for some reason we are going to seize money, a commander must authorize the seizure, a receipt must be issued to the detainee, and the money must be kept in a secure location until returned to the detainee upon release, or handed to the host nation if they prosecute and imprison the detainee.</a:t>
            </a:r>
          </a:p>
          <a:p>
            <a:pPr marL="515482" lvl="1" indent="0" eaLnBrk="1" hangingPunct="1">
              <a:lnSpc>
                <a:spcPct val="80000"/>
              </a:lnSpc>
              <a:buFontTx/>
              <a:buChar char="•"/>
            </a:pPr>
            <a:r>
              <a:rPr lang="en-US" sz="1000" dirty="0"/>
              <a:t> Generally speaking, when we detain someone, we bag and tag all property on the detainee at the time of detention, including items in purses, backpacks, vehicles, etc.  If we take it, we tag it.</a:t>
            </a:r>
          </a:p>
          <a:p>
            <a:pPr marL="801860" lvl="2" indent="-114551" eaLnBrk="1" hangingPunct="1">
              <a:lnSpc>
                <a:spcPct val="80000"/>
              </a:lnSpc>
              <a:buFontTx/>
              <a:buChar char="•"/>
            </a:pPr>
            <a:r>
              <a:rPr lang="en-US" sz="1000" dirty="0"/>
              <a:t>Detainees may be allowed, by SOP, to maintain certain personal items.  Things like family photos and religious texts are common.  Protective items are generally left with the detainee, depending on the security situation.</a:t>
            </a:r>
          </a:p>
          <a:p>
            <a:pPr marL="801860" lvl="2" indent="-114551" eaLnBrk="1" hangingPunct="1">
              <a:lnSpc>
                <a:spcPct val="80000"/>
              </a:lnSpc>
              <a:buFontTx/>
              <a:buChar char="•"/>
            </a:pPr>
            <a:r>
              <a:rPr lang="en-US" sz="1000" dirty="0"/>
              <a:t>Money, currently, is generally taken from a detainee, and placed into their accountable property.  We maintain it, and return it when they are released, unless the money represents evidence.  If you are not sure what to do about money, talk to your JAG or Chain of Command.</a:t>
            </a:r>
          </a:p>
          <a:p>
            <a:pPr marL="801860" lvl="2" indent="-114551" eaLnBrk="1" hangingPunct="1">
              <a:lnSpc>
                <a:spcPct val="80000"/>
              </a:lnSpc>
              <a:buFontTx/>
              <a:buChar char="•"/>
            </a:pPr>
            <a:r>
              <a:rPr lang="en-US" sz="1000" dirty="0"/>
              <a:t>In any case, though, you will always document everything you remove from a detainee, from his rings, necklaces, money or other valuables, to his photos, to his car keys or the car itself.  Everything.</a:t>
            </a:r>
          </a:p>
        </p:txBody>
      </p:sp>
    </p:spTree>
    <p:extLst>
      <p:ext uri="{BB962C8B-B14F-4D97-AF65-F5344CB8AC3E}">
        <p14:creationId xmlns:p14="http://schemas.microsoft.com/office/powerpoint/2010/main" val="39802097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422275" y="557213"/>
            <a:ext cx="6167438" cy="3470275"/>
          </a:xfrm>
          <a:ln/>
        </p:spPr>
      </p:sp>
      <p:sp>
        <p:nvSpPr>
          <p:cNvPr id="115715"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This part of the brief addresses actions at the point of capture.</a:t>
            </a:r>
          </a:p>
        </p:txBody>
      </p:sp>
    </p:spTree>
    <p:extLst>
      <p:ext uri="{BB962C8B-B14F-4D97-AF65-F5344CB8AC3E}">
        <p14:creationId xmlns:p14="http://schemas.microsoft.com/office/powerpoint/2010/main" val="1057005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406400" y="549275"/>
            <a:ext cx="6197600" cy="3486150"/>
          </a:xfrm>
          <a:ln/>
        </p:spPr>
      </p:sp>
      <p:sp>
        <p:nvSpPr>
          <p:cNvPr id="116739" name="Rectangle 3"/>
          <p:cNvSpPr>
            <a:spLocks noGrp="1" noChangeArrowheads="1"/>
          </p:cNvSpPr>
          <p:nvPr>
            <p:ph type="body" idx="1"/>
          </p:nvPr>
        </p:nvSpPr>
        <p:spPr>
          <a:noFill/>
          <a:ln/>
        </p:spPr>
        <p:txBody>
          <a:bodyPr/>
          <a:lstStyle/>
          <a:p>
            <a:pPr marL="114551" indent="-114551" eaLnBrk="1" hangingPunct="1">
              <a:lnSpc>
                <a:spcPct val="90000"/>
              </a:lnSpc>
              <a:buFontTx/>
              <a:buChar char="•"/>
            </a:pPr>
            <a:r>
              <a:rPr lang="en-US" b="1" dirty="0"/>
              <a:t>Instructor Comments: </a:t>
            </a:r>
          </a:p>
          <a:p>
            <a:pPr marL="630033" lvl="1" indent="0" eaLnBrk="1" hangingPunct="1">
              <a:lnSpc>
                <a:spcPct val="90000"/>
              </a:lnSpc>
              <a:buFontTx/>
              <a:buChar char="•"/>
            </a:pPr>
            <a:r>
              <a:rPr lang="en-US" b="1" dirty="0"/>
              <a:t> Search:</a:t>
            </a:r>
            <a:r>
              <a:rPr lang="en-US" dirty="0"/>
              <a:t> The capturing unit’s first job is to disarm, search, and maintain positive control over all detainees.  Evidence and intel collection is an important part of detention operations and is discussed later.</a:t>
            </a:r>
          </a:p>
          <a:p>
            <a:pPr marL="630033" lvl="1" indent="0" eaLnBrk="1" hangingPunct="1">
              <a:lnSpc>
                <a:spcPct val="90000"/>
              </a:lnSpc>
              <a:buFontTx/>
              <a:buChar char="•"/>
            </a:pPr>
            <a:r>
              <a:rPr lang="en-US" b="1" dirty="0"/>
              <a:t> Silence:</a:t>
            </a:r>
            <a:r>
              <a:rPr lang="en-US" dirty="0"/>
              <a:t> Talk among recently captured individuals tends to center around plans to overpower captors, escape, or to thwart intel collection.  Further, the Coalition Forces should not attempt to speak with detainees unless they are conducting official business.  Proper Tactical Questioning will keep you out of trouble and is discussed in detail later in the presentation.</a:t>
            </a:r>
          </a:p>
          <a:p>
            <a:pPr marL="630033" lvl="1" indent="0" eaLnBrk="1" hangingPunct="1">
              <a:lnSpc>
                <a:spcPct val="90000"/>
              </a:lnSpc>
              <a:buFontTx/>
              <a:buChar char="•"/>
            </a:pPr>
            <a:r>
              <a:rPr lang="en-US" b="1" dirty="0"/>
              <a:t> Segregate:</a:t>
            </a:r>
            <a:r>
              <a:rPr lang="en-US" dirty="0"/>
              <a:t> The capturing unit separates different types of detainees:  Officers from enlisted, senior from junior, male from female, and civilian from military, within their capabilities to both guard and safeguard the detainees.</a:t>
            </a:r>
            <a:r>
              <a:rPr lang="en-US" baseline="0" dirty="0"/>
              <a:t>  The purpose is to break up the military chain of command and decrease their military effectiveness during the early stages of capture, decreasing the possibility of escape.  </a:t>
            </a:r>
            <a:r>
              <a:rPr lang="en-US" dirty="0"/>
              <a:t>(Physical segregation at this point is not always possible.) Deserters and people of different nationalities and ideologies should be further segregated. The capturing unit prepares a capture tag and puts one on each detainee. Capture of women and juveniles must be reported up the chain immediately.</a:t>
            </a:r>
          </a:p>
          <a:p>
            <a:pPr marL="630033" lvl="1" indent="0" eaLnBrk="1" hangingPunct="1">
              <a:lnSpc>
                <a:spcPct val="90000"/>
              </a:lnSpc>
              <a:buFontTx/>
              <a:buChar char="•"/>
            </a:pPr>
            <a:r>
              <a:rPr lang="en-US" dirty="0"/>
              <a:t> </a:t>
            </a:r>
            <a:r>
              <a:rPr lang="en-US" b="1" dirty="0"/>
              <a:t>Safeguard:</a:t>
            </a:r>
            <a:r>
              <a:rPr lang="en-US" dirty="0"/>
              <a:t> The capturing unit must safeguard all detainees.  This is even at the risk of your own life.  If you have someone zip-tied, and you start taking small arms fire, you must protect them.  You cannot simply dive for cover/concealment, and leave a detainee there, or use him as a shield.  Pick the detainee up, and take him with you to cover/concealment. Safeguard from friendly forces and from other EPWs if necessary.  </a:t>
            </a:r>
          </a:p>
          <a:p>
            <a:pPr marL="630033" lvl="1" indent="0" eaLnBrk="1" hangingPunct="1">
              <a:lnSpc>
                <a:spcPct val="90000"/>
              </a:lnSpc>
              <a:buFontTx/>
              <a:buChar char="•"/>
            </a:pPr>
            <a:r>
              <a:rPr lang="en-US" b="1" dirty="0"/>
              <a:t> Speed to the Rear:</a:t>
            </a:r>
            <a:r>
              <a:rPr lang="en-US" dirty="0"/>
              <a:t> All detainees are promptly evacuated.  NOTE:  There is no longer a defined rear area.  The point it to get the detainee away from the hostilities</a:t>
            </a:r>
            <a:r>
              <a:rPr lang="en-US" baseline="0" dirty="0"/>
              <a:t> and out of familiar surroundings and the vicinity of their own units.  </a:t>
            </a:r>
            <a:endParaRPr lang="en-US" dirty="0"/>
          </a:p>
          <a:p>
            <a:pPr marL="630033" lvl="1" indent="0" eaLnBrk="1" hangingPunct="1">
              <a:lnSpc>
                <a:spcPct val="90000"/>
              </a:lnSpc>
              <a:buFontTx/>
              <a:buChar char="•"/>
            </a:pPr>
            <a:r>
              <a:rPr lang="en-US" b="1" dirty="0"/>
              <a:t> Tag:</a:t>
            </a:r>
            <a:r>
              <a:rPr lang="en-US" dirty="0"/>
              <a:t> When the detainees have been searched and segregated, the capturing unit prepares a capture tag and puts one on each detainee.</a:t>
            </a:r>
          </a:p>
        </p:txBody>
      </p:sp>
    </p:spTree>
    <p:extLst>
      <p:ext uri="{BB962C8B-B14F-4D97-AF65-F5344CB8AC3E}">
        <p14:creationId xmlns:p14="http://schemas.microsoft.com/office/powerpoint/2010/main" val="1074349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xfrm>
            <a:off x="419100" y="555625"/>
            <a:ext cx="6173788" cy="3473450"/>
          </a:xfrm>
          <a:ln/>
        </p:spPr>
      </p:sp>
      <p:sp>
        <p:nvSpPr>
          <p:cNvPr id="117763" name="Rectangle 3"/>
          <p:cNvSpPr>
            <a:spLocks noGrp="1" noChangeArrowheads="1"/>
          </p:cNvSpPr>
          <p:nvPr>
            <p:ph type="body" idx="1"/>
          </p:nvPr>
        </p:nvSpPr>
        <p:spPr>
          <a:noFill/>
          <a:ln/>
        </p:spPr>
        <p:txBody>
          <a:bodyPr/>
          <a:lstStyle/>
          <a:p>
            <a:pPr eaLnBrk="1" hangingPunct="1">
              <a:buFontTx/>
              <a:buChar char="•"/>
              <a:tabLst>
                <a:tab pos="572757" algn="l"/>
              </a:tabLst>
            </a:pPr>
            <a:r>
              <a:rPr lang="en-US" b="1" dirty="0"/>
              <a:t>Instructor Comments:</a:t>
            </a:r>
          </a:p>
          <a:p>
            <a:pPr marL="630033" lvl="1" indent="0" eaLnBrk="1" hangingPunct="1">
              <a:buFontTx/>
              <a:buChar char="•"/>
              <a:tabLst>
                <a:tab pos="572757" algn="l"/>
              </a:tabLst>
            </a:pPr>
            <a:r>
              <a:rPr lang="en-US" dirty="0"/>
              <a:t> Use of Force Reports:</a:t>
            </a:r>
          </a:p>
          <a:p>
            <a:pPr marL="857545" lvl="2" eaLnBrk="1" hangingPunct="1">
              <a:buFontTx/>
              <a:buChar char="•"/>
              <a:tabLst>
                <a:tab pos="572757" algn="l"/>
              </a:tabLst>
            </a:pPr>
            <a:r>
              <a:rPr lang="en-US" dirty="0"/>
              <a:t>If you use force against a detainee, report it.  If you use force against a civilian non-belligerent, report it.  Reporting shows good faith.  By reporting it, you are showing that you have nothing to hide, and that you’re actions were fine.</a:t>
            </a:r>
          </a:p>
          <a:p>
            <a:pPr marL="857545" lvl="2" eaLnBrk="1" hangingPunct="1">
              <a:buFontTx/>
              <a:buChar char="•"/>
              <a:tabLst>
                <a:tab pos="572757" algn="l"/>
              </a:tabLst>
            </a:pPr>
            <a:r>
              <a:rPr lang="en-US" dirty="0"/>
              <a:t>Do not assume that it will not get reported, just because you chose not to.  The detainee or civilian is very likely to report it, at which point your failure to report looks bad – makes you look guilty.</a:t>
            </a:r>
          </a:p>
          <a:p>
            <a:pPr marL="857545" lvl="2" eaLnBrk="1" hangingPunct="1">
              <a:buFontTx/>
              <a:buChar char="•"/>
              <a:tabLst>
                <a:tab pos="572757" algn="l"/>
              </a:tabLst>
            </a:pPr>
            <a:r>
              <a:rPr lang="en-US" dirty="0"/>
              <a:t>You do need to understand that there will be an investigation, of some sort, any time a detainee or civilian is injured or killed.</a:t>
            </a:r>
          </a:p>
          <a:p>
            <a:pPr marL="630033" lvl="1" indent="0" eaLnBrk="1" hangingPunct="1">
              <a:buFontTx/>
              <a:buChar char="•"/>
              <a:tabLst>
                <a:tab pos="572757" algn="l"/>
              </a:tabLst>
            </a:pPr>
            <a:r>
              <a:rPr lang="en-US" dirty="0"/>
              <a:t> Use extreme caution in using force to silence detainees.  Even gags may be inappropriate, and can get you in trouble.  Do not slap, poke, kick or otherwise physically abuse a detainee in order to keep them from talking.  Do not use a gag of any sort without talking to your Commander, and under NO circumstances will you ever use tape over a detainees eyes, nose or mouth.</a:t>
            </a:r>
          </a:p>
        </p:txBody>
      </p:sp>
    </p:spTree>
    <p:extLst>
      <p:ext uri="{BB962C8B-B14F-4D97-AF65-F5344CB8AC3E}">
        <p14:creationId xmlns:p14="http://schemas.microsoft.com/office/powerpoint/2010/main" val="39522455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xfrm>
            <a:off x="419100" y="555625"/>
            <a:ext cx="6173788" cy="3473450"/>
          </a:xfrm>
          <a:ln/>
        </p:spPr>
      </p:sp>
      <p:sp>
        <p:nvSpPr>
          <p:cNvPr id="118787"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Detainees occasionally die of natural causes.</a:t>
            </a:r>
          </a:p>
          <a:p>
            <a:pPr marL="630033" lvl="1" indent="0" eaLnBrk="1" hangingPunct="1">
              <a:buFontTx/>
              <a:buChar char="•"/>
            </a:pPr>
            <a:r>
              <a:rPr lang="en-US" dirty="0"/>
              <a:t> There is always an investigation, every single time a detainee dies, even if the death looks to be from natural causes.  Furthermore, the death must be reported, through the Chain of Command, to the International Committee of the Red Cross.  Generally, this means that the report of a detainee’s death goes all the way up to the Task Force / Force level.</a:t>
            </a:r>
          </a:p>
          <a:p>
            <a:pPr marL="630033" lvl="1" indent="0" eaLnBrk="1" hangingPunct="1">
              <a:buFontTx/>
              <a:buChar char="•"/>
            </a:pPr>
            <a:r>
              <a:rPr lang="en-US" dirty="0"/>
              <a:t>  If you have any knowledge of what happened, you need to document the details.</a:t>
            </a:r>
          </a:p>
          <a:p>
            <a:pPr marL="630033" lvl="1" indent="0" eaLnBrk="1" hangingPunct="1">
              <a:buFontTx/>
              <a:buChar char="•"/>
            </a:pPr>
            <a:r>
              <a:rPr lang="en-US" dirty="0"/>
              <a:t> You will get guidance on handling the dead.  We can bury detainees, but have to follow the local customs and rites for doing so.  Often, it is easier and better to coordinate with the ICRC to contact the family to claim the body, or to get guidance on local cultural considerations and rituals.  You can also coordinate with Mortuary Affairs – they should have an SOP available.</a:t>
            </a:r>
          </a:p>
        </p:txBody>
      </p:sp>
    </p:spTree>
    <p:extLst>
      <p:ext uri="{BB962C8B-B14F-4D97-AF65-F5344CB8AC3E}">
        <p14:creationId xmlns:p14="http://schemas.microsoft.com/office/powerpoint/2010/main" val="2125759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419100" y="555625"/>
            <a:ext cx="6173788" cy="3473450"/>
          </a:xfrm>
          <a:ln/>
        </p:spPr>
      </p:sp>
      <p:sp>
        <p:nvSpPr>
          <p:cNvPr id="119811" name="Rectangle 3"/>
          <p:cNvSpPr>
            <a:spLocks noGrp="1" noChangeArrowheads="1"/>
          </p:cNvSpPr>
          <p:nvPr>
            <p:ph type="body" idx="1"/>
          </p:nvPr>
        </p:nvSpPr>
        <p:spPr>
          <a:noFill/>
          <a:ln/>
        </p:spPr>
        <p:txBody>
          <a:bodyPr/>
          <a:lstStyle/>
          <a:p>
            <a:pPr eaLnBrk="1" hangingPunct="1">
              <a:lnSpc>
                <a:spcPct val="80000"/>
              </a:lnSpc>
              <a:buFontTx/>
              <a:buChar char="•"/>
            </a:pPr>
            <a:r>
              <a:rPr lang="en-US" b="1" dirty="0"/>
              <a:t>Instructor Comments: </a:t>
            </a:r>
          </a:p>
          <a:p>
            <a:pPr marL="630033" lvl="1" indent="0" eaLnBrk="1" hangingPunct="1">
              <a:lnSpc>
                <a:spcPct val="80000"/>
              </a:lnSpc>
              <a:buFontTx/>
              <a:buChar char="•"/>
            </a:pPr>
            <a:r>
              <a:rPr lang="en-US" dirty="0"/>
              <a:t> Punishment of Detainees:</a:t>
            </a:r>
          </a:p>
          <a:p>
            <a:pPr marL="744584" lvl="2" indent="0" eaLnBrk="1" hangingPunct="1">
              <a:lnSpc>
                <a:spcPct val="80000"/>
              </a:lnSpc>
              <a:buFontTx/>
              <a:buChar char="•"/>
            </a:pPr>
            <a:r>
              <a:rPr lang="en-US" dirty="0"/>
              <a:t> Detainees can be punished for misconduct, for attacking guards, for breaking camp rules, and similar activities.  Detainees can NEVER be punished simply because they are not cooperating with you or interrogators.</a:t>
            </a:r>
          </a:p>
          <a:p>
            <a:pPr marL="744584" lvl="2" indent="0" eaLnBrk="1" hangingPunct="1">
              <a:lnSpc>
                <a:spcPct val="80000"/>
              </a:lnSpc>
              <a:buFontTx/>
              <a:buChar char="•"/>
            </a:pPr>
            <a:r>
              <a:rPr lang="en-US" dirty="0"/>
              <a:t> Punishment is always controlled by the Camp Commander, and requires some sort of due process.  It may be an Article 15-like model for minor misconduct, or may even be a full-blown court-martial or tribunal for more serious misconduct.</a:t>
            </a:r>
          </a:p>
          <a:p>
            <a:pPr marL="744584" lvl="2" indent="0" eaLnBrk="1" hangingPunct="1">
              <a:lnSpc>
                <a:spcPct val="80000"/>
              </a:lnSpc>
              <a:buFontTx/>
              <a:buChar char="•"/>
            </a:pPr>
            <a:r>
              <a:rPr lang="en-US" dirty="0"/>
              <a:t> Punishment is never arbitrary and capricious.  Generally it involves removing some sort of incentive or privilege, as opposed to basic rights.  It may also involve solitary confinement.</a:t>
            </a:r>
          </a:p>
          <a:p>
            <a:pPr marL="630033" lvl="1" indent="0" eaLnBrk="1" hangingPunct="1">
              <a:lnSpc>
                <a:spcPct val="80000"/>
              </a:lnSpc>
              <a:buFontTx/>
              <a:buChar char="•"/>
            </a:pPr>
            <a:r>
              <a:rPr lang="en-US" dirty="0"/>
              <a:t> One key thing for you though – you will never administer punishment yourself, regardless of provocation.  You may encounter situations where a detainee takes a swing at you – in that case, you may use reasonable and proportional force in self-defense, but do not punish beyond the basic requirement for self-defense.  You may encounter a situation where a detainee spits on you, throws water, sand or feces on you, yells at you, insults you, or a number of other situations that do not involve physical harm to you – at that point, you will NOT react in self-defense.  You will step back, and will report what happened, so that the Commander can determine whether or not to punish the detainee.  If you simply reach out and slap a detainee who spits on you – that’s abuse, and you can go to jail.</a:t>
            </a:r>
          </a:p>
        </p:txBody>
      </p:sp>
    </p:spTree>
    <p:extLst>
      <p:ext uri="{BB962C8B-B14F-4D97-AF65-F5344CB8AC3E}">
        <p14:creationId xmlns:p14="http://schemas.microsoft.com/office/powerpoint/2010/main" val="29046722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419100" y="555625"/>
            <a:ext cx="6173788" cy="3473450"/>
          </a:xfrm>
          <a:ln/>
        </p:spPr>
      </p:sp>
      <p:sp>
        <p:nvSpPr>
          <p:cNvPr id="120835" name="Rectangle 3"/>
          <p:cNvSpPr>
            <a:spLocks noGrp="1" noChangeArrowheads="1"/>
          </p:cNvSpPr>
          <p:nvPr>
            <p:ph type="body" idx="1"/>
          </p:nvPr>
        </p:nvSpPr>
        <p:spPr>
          <a:noFill/>
          <a:ln/>
        </p:spPr>
        <p:txBody>
          <a:bodyPr/>
          <a:lstStyle/>
          <a:p>
            <a:pPr eaLnBrk="1" hangingPunct="1">
              <a:buFontTx/>
              <a:buChar char="•"/>
            </a:pPr>
            <a:r>
              <a:rPr lang="en-US" b="1" dirty="0"/>
              <a:t> Instructor Comments:</a:t>
            </a:r>
          </a:p>
          <a:p>
            <a:pPr marL="687309" lvl="1" indent="0" eaLnBrk="1" hangingPunct="1">
              <a:buFontTx/>
              <a:buChar char="•"/>
            </a:pPr>
            <a:r>
              <a:rPr lang="en-US" dirty="0"/>
              <a:t> Segregation is the act of putting detainees into specific sub-groups, individually or in groups, to facilitate security and detainee movement.  Segregation is not done as punishment, ever.</a:t>
            </a:r>
          </a:p>
          <a:p>
            <a:pPr marL="687309" lvl="1" indent="0" eaLnBrk="1" hangingPunct="1">
              <a:buFontTx/>
              <a:buChar char="•"/>
            </a:pPr>
            <a:r>
              <a:rPr lang="en-US" dirty="0"/>
              <a:t> Segregation is never:</a:t>
            </a:r>
          </a:p>
          <a:p>
            <a:pPr marL="972097" lvl="2" eaLnBrk="1" hangingPunct="1">
              <a:buFontTx/>
              <a:buChar char="•"/>
            </a:pPr>
            <a:r>
              <a:rPr lang="en-US" dirty="0"/>
              <a:t>Solitary Confinement – this is punishment, and only takes place after due process, at the direction of the Commander.</a:t>
            </a:r>
          </a:p>
          <a:p>
            <a:pPr marL="972097" lvl="2" eaLnBrk="1" hangingPunct="1">
              <a:buFontTx/>
              <a:buChar char="•"/>
            </a:pPr>
            <a:r>
              <a:rPr lang="en-US" dirty="0"/>
              <a:t>Isolation – this is controlled by medical personnel, based on contagious situations, such as detainees with tuberculosis or HIV.  If there is a larger group, it may be called quarantine instead.</a:t>
            </a:r>
          </a:p>
          <a:p>
            <a:pPr marL="972097" lvl="2" eaLnBrk="1" hangingPunct="1">
              <a:buFontTx/>
              <a:buChar char="•"/>
            </a:pPr>
            <a:r>
              <a:rPr lang="en-US" dirty="0"/>
              <a:t>Separation – this is an Interrogation technique, intended to prevent detainees from developing cover stories or learning counter-interrogation techniques.  This is detailed in App. M of FM 2-22.3.  The approval authorities for separation are very high – the first General Officer / Flag Officer in the chain of command.  Periods of separation are limited.  Physical separation is limited to 30-day intervals, with subsequent intervals requiring re-approval.  Field-expedient separation, which is the use of blacked-out goggles or blindfold, sometimes also with ear-muffs or ear-plugs, is limited to 12 hours, with subsequent intervals requiring re-approval.  Separation is limited to Unprivileged enemy belligerents … we cannot use this technique on any other type of detainee.</a:t>
            </a:r>
          </a:p>
          <a:p>
            <a:pPr marL="687309" lvl="1" indent="0" eaLnBrk="1" hangingPunct="1">
              <a:buFontTx/>
              <a:buChar char="•"/>
            </a:pPr>
            <a:r>
              <a:rPr lang="en-US" dirty="0"/>
              <a:t> As a side note – at no point in time will you ever use bags over the head, tape over the eyes, ears, nose or mouth (or even in place of zip-ties), or sensory deprivation of any sort, in order to accomplish segregation or separation.</a:t>
            </a:r>
          </a:p>
        </p:txBody>
      </p:sp>
    </p:spTree>
    <p:extLst>
      <p:ext uri="{BB962C8B-B14F-4D97-AF65-F5344CB8AC3E}">
        <p14:creationId xmlns:p14="http://schemas.microsoft.com/office/powerpoint/2010/main" val="488774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406400" y="549275"/>
            <a:ext cx="6197600" cy="3486150"/>
          </a:xfrm>
          <a:ln/>
        </p:spPr>
      </p:sp>
      <p:sp>
        <p:nvSpPr>
          <p:cNvPr id="121859" name="Rectangle 3"/>
          <p:cNvSpPr>
            <a:spLocks noGrp="1" noChangeArrowheads="1"/>
          </p:cNvSpPr>
          <p:nvPr>
            <p:ph type="body" idx="1"/>
          </p:nvPr>
        </p:nvSpPr>
        <p:spPr>
          <a:noFill/>
          <a:ln/>
        </p:spPr>
        <p:txBody>
          <a:bodyPr/>
          <a:lstStyle/>
          <a:p>
            <a:pPr marL="114551" indent="-114551" eaLnBrk="1" hangingPunct="1">
              <a:lnSpc>
                <a:spcPct val="90000"/>
              </a:lnSpc>
              <a:buFontTx/>
              <a:buChar char="•"/>
            </a:pPr>
            <a:r>
              <a:rPr lang="en-US" sz="1000" b="1" dirty="0"/>
              <a:t>Instructor Comments:</a:t>
            </a:r>
          </a:p>
          <a:p>
            <a:pPr marL="572757" lvl="1" indent="0" eaLnBrk="1" hangingPunct="1">
              <a:lnSpc>
                <a:spcPct val="90000"/>
              </a:lnSpc>
              <a:buFontTx/>
              <a:buChar char="•"/>
            </a:pPr>
            <a:r>
              <a:rPr lang="en-US" sz="1000" dirty="0"/>
              <a:t> Tactical questioning.  As explained earlier, only interrogators are permitted to conduct interrogations and only interrogators are permitted to utilize the interrogation approaches listed in Chap. 8 of FM 2.22-3.  Non-interrogators, however, if they have been trained on the Geneva Conventions, are permitted to utilize tactical questioning, through the use of direct questions, in order to obtain </a:t>
            </a:r>
            <a:r>
              <a:rPr lang="en-US" sz="1000" b="1" dirty="0"/>
              <a:t>time-sensitive tactical information at or near the point of capture</a:t>
            </a:r>
            <a:r>
              <a:rPr lang="en-US" sz="1000" dirty="0"/>
              <a:t>.</a:t>
            </a:r>
          </a:p>
          <a:p>
            <a:pPr marL="572757" lvl="1" indent="0" eaLnBrk="1" hangingPunct="1">
              <a:lnSpc>
                <a:spcPct val="90000"/>
              </a:lnSpc>
              <a:buFontTx/>
              <a:buChar char="•"/>
            </a:pPr>
            <a:r>
              <a:rPr lang="en-US" sz="1000" dirty="0"/>
              <a:t> Tactical questioning is simply the use of the basic Who, What, When, Where and Why questions, without using any sort of psychological mind-games or incentives, in order to get basic information that could be important to current operations.  It is normally done at point of capture before detainees are moved to the rear and turned over to higher headquarters.  It is not based on the Commander’s Intelligence Requirements, and should not be used by non-interrogators to get answers to specific Intelligence Requirements.  It is used to get basic, time-sensitive, tactical information, such as the location of other possible threats in the nearby area, the identity of the detainee, the location of other contraband in the detainee’s home or business, or similar details.</a:t>
            </a:r>
          </a:p>
          <a:p>
            <a:pPr marL="572757" lvl="1" indent="0" eaLnBrk="1" hangingPunct="1">
              <a:lnSpc>
                <a:spcPct val="90000"/>
              </a:lnSpc>
              <a:buFontTx/>
              <a:buChar char="•"/>
            </a:pPr>
            <a:r>
              <a:rPr lang="en-US" sz="1000" dirty="0"/>
              <a:t> Sample questions could include:</a:t>
            </a:r>
          </a:p>
          <a:p>
            <a:pPr marL="800270" lvl="2" eaLnBrk="1" hangingPunct="1">
              <a:lnSpc>
                <a:spcPct val="90000"/>
              </a:lnSpc>
              <a:buFontTx/>
              <a:buChar char="•"/>
            </a:pPr>
            <a:r>
              <a:rPr lang="en-US" sz="1000" dirty="0"/>
              <a:t>What is your name?</a:t>
            </a:r>
          </a:p>
          <a:p>
            <a:pPr marL="800270" lvl="2" eaLnBrk="1" hangingPunct="1">
              <a:lnSpc>
                <a:spcPct val="90000"/>
              </a:lnSpc>
              <a:buFontTx/>
              <a:buChar char="•"/>
            </a:pPr>
            <a:r>
              <a:rPr lang="en-US" sz="1000" dirty="0"/>
              <a:t>Where do you live?</a:t>
            </a:r>
          </a:p>
          <a:p>
            <a:pPr marL="800270" lvl="2" eaLnBrk="1" hangingPunct="1">
              <a:lnSpc>
                <a:spcPct val="90000"/>
              </a:lnSpc>
              <a:buFontTx/>
              <a:buChar char="•"/>
            </a:pPr>
            <a:r>
              <a:rPr lang="en-US" sz="1000" dirty="0"/>
              <a:t>Where did you come from?</a:t>
            </a:r>
          </a:p>
          <a:p>
            <a:pPr marL="800270" lvl="2" eaLnBrk="1" hangingPunct="1">
              <a:lnSpc>
                <a:spcPct val="90000"/>
              </a:lnSpc>
              <a:buFontTx/>
              <a:buChar char="•"/>
            </a:pPr>
            <a:r>
              <a:rPr lang="en-US" sz="1000" dirty="0"/>
              <a:t>Where are you going?</a:t>
            </a:r>
          </a:p>
          <a:p>
            <a:pPr marL="800270" lvl="2" eaLnBrk="1" hangingPunct="1">
              <a:lnSpc>
                <a:spcPct val="90000"/>
              </a:lnSpc>
              <a:buFontTx/>
              <a:buChar char="•"/>
            </a:pPr>
            <a:r>
              <a:rPr lang="en-US" sz="1000" dirty="0"/>
              <a:t>What group are you from?</a:t>
            </a:r>
          </a:p>
          <a:p>
            <a:pPr marL="800270" lvl="2" eaLnBrk="1" hangingPunct="1">
              <a:lnSpc>
                <a:spcPct val="90000"/>
              </a:lnSpc>
              <a:buFontTx/>
              <a:buChar char="•"/>
            </a:pPr>
            <a:r>
              <a:rPr lang="en-US" sz="1000" dirty="0"/>
              <a:t>Why is there ammunition in the truck?</a:t>
            </a:r>
          </a:p>
          <a:p>
            <a:pPr marL="800270" lvl="2" eaLnBrk="1" hangingPunct="1">
              <a:lnSpc>
                <a:spcPct val="90000"/>
              </a:lnSpc>
              <a:buFontTx/>
              <a:buChar char="•"/>
            </a:pPr>
            <a:r>
              <a:rPr lang="en-US" sz="1000" dirty="0"/>
              <a:t>Where did you get this weapon?</a:t>
            </a:r>
          </a:p>
          <a:p>
            <a:pPr marL="800270" lvl="2" eaLnBrk="1" hangingPunct="1">
              <a:lnSpc>
                <a:spcPct val="90000"/>
              </a:lnSpc>
              <a:buFontTx/>
              <a:buChar char="•"/>
            </a:pPr>
            <a:r>
              <a:rPr lang="en-US" sz="1000" dirty="0"/>
              <a:t>Why do you have this weapon?</a:t>
            </a:r>
          </a:p>
          <a:p>
            <a:pPr marL="800270" lvl="2" eaLnBrk="1" hangingPunct="1">
              <a:lnSpc>
                <a:spcPct val="90000"/>
              </a:lnSpc>
              <a:buFontTx/>
              <a:buChar char="•"/>
            </a:pPr>
            <a:r>
              <a:rPr lang="en-US" sz="1000" dirty="0"/>
              <a:t>Are you hurt?</a:t>
            </a:r>
          </a:p>
          <a:p>
            <a:pPr marL="800270" lvl="2" eaLnBrk="1" hangingPunct="1">
              <a:lnSpc>
                <a:spcPct val="90000"/>
              </a:lnSpc>
              <a:buFontTx/>
              <a:buChar char="•"/>
            </a:pPr>
            <a:r>
              <a:rPr lang="en-US" sz="1000" dirty="0"/>
              <a:t>Who else is with you?</a:t>
            </a:r>
          </a:p>
          <a:p>
            <a:pPr marL="572757" lvl="1" indent="0" eaLnBrk="1" hangingPunct="1">
              <a:lnSpc>
                <a:spcPct val="90000"/>
              </a:lnSpc>
              <a:buFontTx/>
              <a:buChar char="•"/>
            </a:pPr>
            <a:r>
              <a:rPr lang="en-US" sz="1000" b="1" dirty="0"/>
              <a:t> Instructor Note:</a:t>
            </a:r>
          </a:p>
          <a:p>
            <a:pPr marL="800270" lvl="2" eaLnBrk="1" hangingPunct="1">
              <a:lnSpc>
                <a:spcPct val="90000"/>
              </a:lnSpc>
              <a:buFontTx/>
              <a:buChar char="•"/>
            </a:pPr>
            <a:r>
              <a:rPr lang="en-US" sz="1000" dirty="0"/>
              <a:t>Tactical Questioning is best defined in DoDD 3115.09, in the glossary (The field-expedient initial questioning for information of immediate tactical value of a captured or detained person at or near the point of capture and before the individual is placed in a detention facility. Tactical questioning is generally performed by members of patrols, but can be done by any </a:t>
            </a:r>
            <a:r>
              <a:rPr lang="en-US" sz="1000" b="1" dirty="0"/>
              <a:t>appropriately trained DoD personnel</a:t>
            </a:r>
            <a:r>
              <a:rPr lang="en-US" sz="1000" dirty="0"/>
              <a:t>. Tactical questioning is limited to direct questioning).</a:t>
            </a:r>
          </a:p>
        </p:txBody>
      </p:sp>
    </p:spTree>
    <p:extLst>
      <p:ext uri="{BB962C8B-B14F-4D97-AF65-F5344CB8AC3E}">
        <p14:creationId xmlns:p14="http://schemas.microsoft.com/office/powerpoint/2010/main" val="4118774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406400" y="549275"/>
            <a:ext cx="6197600" cy="3486150"/>
          </a:xfrm>
          <a:ln/>
        </p:spPr>
      </p:sp>
      <p:sp>
        <p:nvSpPr>
          <p:cNvPr id="122883" name="Rectangle 3"/>
          <p:cNvSpPr>
            <a:spLocks noGrp="1" noChangeArrowheads="1"/>
          </p:cNvSpPr>
          <p:nvPr>
            <p:ph type="body" idx="1"/>
          </p:nvPr>
        </p:nvSpPr>
        <p:spPr>
          <a:noFill/>
          <a:ln/>
        </p:spPr>
        <p:txBody>
          <a:bodyPr/>
          <a:lstStyle/>
          <a:p>
            <a:pPr eaLnBrk="1" hangingPunct="1">
              <a:buFontTx/>
              <a:buChar char="•"/>
            </a:pPr>
            <a:r>
              <a:rPr lang="en-US" b="1" dirty="0"/>
              <a:t>Instructor Comments: </a:t>
            </a:r>
          </a:p>
          <a:p>
            <a:pPr marL="630033" lvl="1" indent="0" eaLnBrk="1" hangingPunct="1">
              <a:buFontTx/>
              <a:buChar char="•"/>
            </a:pPr>
            <a:r>
              <a:rPr lang="en-US" dirty="0"/>
              <a:t> The ONLY type of questioning you can use during tactical questioning is the use of direct questions, such as previously described.  Only trained and certified interrogators should use anything other than the direct approach.</a:t>
            </a:r>
          </a:p>
          <a:p>
            <a:pPr marL="630033" lvl="1" indent="0" eaLnBrk="1" hangingPunct="1">
              <a:buFontTx/>
              <a:buChar char="•"/>
            </a:pPr>
            <a:r>
              <a:rPr lang="en-US" dirty="0"/>
              <a:t> If you do any of the actions listed on this slide, or similar actions, you are crossing over into an interrogation, and must stop.  This is not just a matter of DoD policy – this is a matter of Federal Law, per the Detainee Treatment Act of 2005. </a:t>
            </a:r>
          </a:p>
          <a:p>
            <a:pPr marL="630033" lvl="1" indent="0" eaLnBrk="1" hangingPunct="1">
              <a:buFontTx/>
              <a:buChar char="•"/>
            </a:pPr>
            <a:r>
              <a:rPr lang="en-US" dirty="0"/>
              <a:t> Everyone has a job to do, and interrogators need to be able to do their jobs without amateurs attempting techniques that are the exclusive territory of interrogations.  Just like you don’t want infantry cooking food or cooks driving tanks, you don’t want non-interrogators attempting interrogations.  It can make the battlefield more dangerous for coalition forces.  All of the previous ‘do not’ techniques are taken from chapter 8 of FM 2-22.3.</a:t>
            </a:r>
          </a:p>
          <a:p>
            <a:pPr marL="630033" lvl="1" indent="0" eaLnBrk="1" hangingPunct="1">
              <a:buFontTx/>
              <a:buChar char="•"/>
            </a:pPr>
            <a:r>
              <a:rPr lang="en-US" dirty="0"/>
              <a:t> There is an option here for you – if you know you are going to conduct a capture operation of some sort, and want to be able to exploit tactical intelligence to the fullest, work with the MI unit, and bring a HUMINT Collection Team, Tactical HUMINT Team or HUMINT Exploitation Team (Marines) with you when you roll off the FOB.</a:t>
            </a:r>
          </a:p>
        </p:txBody>
      </p:sp>
    </p:spTree>
    <p:extLst>
      <p:ext uri="{BB962C8B-B14F-4D97-AF65-F5344CB8AC3E}">
        <p14:creationId xmlns:p14="http://schemas.microsoft.com/office/powerpoint/2010/main" val="2919535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406400" y="549275"/>
            <a:ext cx="6197600" cy="3486150"/>
          </a:xfrm>
          <a:ln/>
        </p:spPr>
      </p:sp>
      <p:sp>
        <p:nvSpPr>
          <p:cNvPr id="77827"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As you can see, there are a number of sources of law and policy pertaining to detention operations.  You can look to these sources for guidance.  However, if you find it necessary to look something up, you should start by asking your unit Judge Advocate.  The Judge Advocate is the staff expert.</a:t>
            </a:r>
          </a:p>
          <a:p>
            <a:pPr marL="630033" lvl="1" indent="0" eaLnBrk="1" hangingPunct="1">
              <a:buFontTx/>
              <a:buChar char="•"/>
            </a:pPr>
            <a:r>
              <a:rPr lang="en-US" dirty="0"/>
              <a:t> Geneva Conventions:  The Geneva Conventions are the primary source of law regarding the treatment of detainees during armed conflict.  We abide by the standards of the Geneva Convention for the treatment of detainees as you will see later on in this briefing.</a:t>
            </a:r>
          </a:p>
          <a:p>
            <a:pPr marL="630033" lvl="1" indent="0" eaLnBrk="1" hangingPunct="1">
              <a:buFontTx/>
              <a:buChar char="•"/>
            </a:pPr>
            <a:r>
              <a:rPr lang="en-US" dirty="0"/>
              <a:t> There are also a number of U.S. laws, including the Detainee Treatment Act of 2005, which some of you may know as the McCain Amendment.</a:t>
            </a:r>
          </a:p>
          <a:p>
            <a:pPr marL="630033" lvl="1" indent="0" eaLnBrk="1" hangingPunct="1">
              <a:buFontTx/>
              <a:buChar char="•"/>
            </a:pPr>
            <a:r>
              <a:rPr lang="en-US" dirty="0"/>
              <a:t> Finally, there are a number of DoD policies governing the actions of DoD personnel in this area.  These policies control all DoD personnel – military, civilian and contractor.</a:t>
            </a:r>
          </a:p>
          <a:p>
            <a:pPr marL="630033" lvl="1" indent="0" eaLnBrk="1" hangingPunct="1">
              <a:buFontTx/>
              <a:buChar char="•"/>
            </a:pPr>
            <a:r>
              <a:rPr lang="en-US" dirty="0"/>
              <a:t> A note for civilians and contractors:  The Military Extraterritorial Jurisdiction Act (MEJA) provides for Federal court jurisdiction over certain offenses committed by civilians accompanying the Force.  In the 2007 National Defense Authorization Act, Congress expanded Article 2(a) of the Uniform Code of Military Justice, giving  DoD court-martial jurisdiction over civilians, including contractors, accompanying the Force in time of war and during contingency operations.</a:t>
            </a:r>
          </a:p>
          <a:p>
            <a:pPr eaLnBrk="1" hangingPunct="1"/>
            <a:endParaRPr lang="en-US" dirty="0"/>
          </a:p>
        </p:txBody>
      </p:sp>
    </p:spTree>
    <p:extLst>
      <p:ext uri="{BB962C8B-B14F-4D97-AF65-F5344CB8AC3E}">
        <p14:creationId xmlns:p14="http://schemas.microsoft.com/office/powerpoint/2010/main" val="31853681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406400" y="549275"/>
            <a:ext cx="6197600" cy="3486150"/>
          </a:xfrm>
          <a:ln/>
        </p:spPr>
      </p:sp>
      <p:sp>
        <p:nvSpPr>
          <p:cNvPr id="123907" name="Rectangle 3"/>
          <p:cNvSpPr>
            <a:spLocks noGrp="1" noChangeArrowheads="1"/>
          </p:cNvSpPr>
          <p:nvPr>
            <p:ph type="body" idx="1"/>
          </p:nvPr>
        </p:nvSpPr>
        <p:spPr>
          <a:noFill/>
          <a:ln/>
        </p:spPr>
        <p:txBody>
          <a:bodyPr/>
          <a:lstStyle/>
          <a:p>
            <a:pPr eaLnBrk="1" hangingPunct="1">
              <a:lnSpc>
                <a:spcPct val="80000"/>
              </a:lnSpc>
              <a:buFontTx/>
              <a:buChar char="•"/>
            </a:pPr>
            <a:r>
              <a:rPr lang="en-US" sz="1000" b="1" dirty="0"/>
              <a:t>Instructor Comments:</a:t>
            </a:r>
            <a:r>
              <a:rPr lang="en-US" sz="900" b="1" dirty="0"/>
              <a:t> </a:t>
            </a:r>
          </a:p>
          <a:p>
            <a:pPr marL="515482" lvl="1" indent="0" eaLnBrk="1" hangingPunct="1">
              <a:buFontTx/>
              <a:buChar char="•"/>
            </a:pPr>
            <a:r>
              <a:rPr lang="en-US" sz="1000" dirty="0"/>
              <a:t> Our ability to detain, and our ability to prosecute, depends on proper acquisition of relevant information.  If you do not gather the evidence and document the details, the detainee is almost certain to get released, and will very likely go right back to where he was detained, and go right back to doing what he was doing before he was detained.  If you want us to hold onto him, to keep him out of trouble and out of your area – you must properly obtain information, details, and evidence.</a:t>
            </a:r>
          </a:p>
          <a:p>
            <a:pPr marL="859136" lvl="2" indent="-114551" eaLnBrk="1" hangingPunct="1">
              <a:buFontTx/>
              <a:buChar char="•"/>
            </a:pPr>
            <a:r>
              <a:rPr lang="en-US" sz="1000" dirty="0"/>
              <a:t>Understandably your first mission is military operations, NOT law enforcement.  However, your actions are crucial in helping HN personnel obtain and properly document evidence and all other documentation that is needed to prosecute detainees before HN courts.</a:t>
            </a:r>
          </a:p>
          <a:p>
            <a:pPr marL="515482" lvl="1" indent="0" eaLnBrk="1" hangingPunct="1">
              <a:buFontTx/>
              <a:buChar char="•"/>
            </a:pPr>
            <a:r>
              <a:rPr lang="en-US" sz="1000" dirty="0"/>
              <a:t> So what is evidence?  I understand that many of you have seen a cop-show on TV like Law and Order, or a forensics show like CSI, but let me go over it anyways, just to make sure.  Evidence is anything that we can use to prove that the detainee did something wrong, such as attacking Coalition forces or planning to attack Coalition forces.  Evidence breaks down into two categories – physical and testimonial.</a:t>
            </a:r>
          </a:p>
          <a:p>
            <a:pPr marL="859136" lvl="2" indent="-114551" eaLnBrk="1" hangingPunct="1">
              <a:buFontTx/>
              <a:buChar char="•"/>
            </a:pPr>
            <a:r>
              <a:rPr lang="en-US" sz="1000" dirty="0"/>
              <a:t>Physical evidence is exactly what is sounds like … something physical that a prosecutor can show to an Iraqi Judge, to encourage them to keep the detainee locked up for a long time.  This can be the obvious, such as the smoking gun or bloody knife.  It can also be things like DNA or fingerprints.  It can be the documents or maps the detainee was using to plan his attack, or the computer he was using to send money to his fellow terrorists.</a:t>
            </a:r>
          </a:p>
          <a:p>
            <a:pPr marL="859136" lvl="2" indent="-114551" eaLnBrk="1" hangingPunct="1">
              <a:buFontTx/>
              <a:buChar char="•"/>
            </a:pPr>
            <a:r>
              <a:rPr lang="en-US" sz="1000" dirty="0"/>
              <a:t>Testimonial evidence are simply statements.  This can be witness statements, from someone who was there and saw what happened, or could even be the confession of the detainee himself, either to you, based on your tactical questioning, or more likely, to the interrogator, based on their interrogation.</a:t>
            </a:r>
          </a:p>
        </p:txBody>
      </p:sp>
    </p:spTree>
    <p:extLst>
      <p:ext uri="{BB962C8B-B14F-4D97-AF65-F5344CB8AC3E}">
        <p14:creationId xmlns:p14="http://schemas.microsoft.com/office/powerpoint/2010/main" val="32117157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406400" y="549275"/>
            <a:ext cx="6197600" cy="3486150"/>
          </a:xfrm>
          <a:ln/>
        </p:spPr>
      </p:sp>
      <p:sp>
        <p:nvSpPr>
          <p:cNvPr id="124931" name="Rectangle 3"/>
          <p:cNvSpPr>
            <a:spLocks noGrp="1" noChangeArrowheads="1"/>
          </p:cNvSpPr>
          <p:nvPr>
            <p:ph type="body" idx="1"/>
          </p:nvPr>
        </p:nvSpPr>
        <p:spPr>
          <a:noFill/>
          <a:ln/>
        </p:spPr>
        <p:txBody>
          <a:bodyPr/>
          <a:lstStyle/>
          <a:p>
            <a:pPr eaLnBrk="1" hangingPunct="1">
              <a:lnSpc>
                <a:spcPct val="80000"/>
              </a:lnSpc>
              <a:buFontTx/>
              <a:buChar char="•"/>
            </a:pPr>
            <a:r>
              <a:rPr lang="en-US" b="1" dirty="0"/>
              <a:t>Instructor Comments:</a:t>
            </a:r>
            <a:r>
              <a:rPr lang="en-US" sz="1000" b="1" dirty="0"/>
              <a:t> </a:t>
            </a:r>
          </a:p>
          <a:p>
            <a:pPr marL="630033" lvl="1" indent="0" eaLnBrk="1" hangingPunct="1">
              <a:buFontTx/>
              <a:buChar char="•"/>
            </a:pPr>
            <a:r>
              <a:rPr lang="en-US" dirty="0"/>
              <a:t> EVIDENTIARY NECESSITIES: An acronym: PSD.  If you do this properly, you will significantly improve the chances of getting the detainee the maximum amount of punishment he deserves.</a:t>
            </a:r>
          </a:p>
          <a:p>
            <a:pPr marL="916412" lvl="2" indent="-114551" eaLnBrk="1" hangingPunct="1">
              <a:buFontTx/>
              <a:buChar char="•"/>
            </a:pPr>
            <a:r>
              <a:rPr lang="en-US" dirty="0"/>
              <a:t>Physical evidence –Bag and tag it without getting too many of your fingerprints all over it.  If you cannot bag and tag it, at least document what you found.  Photographs are a major part of physical evidence - Take as many of them as you can of the insurgent with the weapons or contraband.  The pictures are used to show the judges what happened and where it happened and will aid the witnesses when testifying. </a:t>
            </a:r>
          </a:p>
          <a:p>
            <a:pPr marL="916412" lvl="2" indent="-114551" eaLnBrk="1" hangingPunct="1">
              <a:buFontTx/>
              <a:buChar char="•"/>
            </a:pPr>
            <a:r>
              <a:rPr lang="en-US" dirty="0"/>
              <a:t>Sworn statements -  Witness testimony. Be as thorough and detailed as possible.  The statement needs to contain the five Ws (Who, What, When, Where, Why) and How.</a:t>
            </a:r>
          </a:p>
          <a:p>
            <a:pPr marL="916412" lvl="2" indent="-114551" eaLnBrk="1" hangingPunct="1">
              <a:buFontTx/>
              <a:buChar char="•"/>
            </a:pPr>
            <a:r>
              <a:rPr lang="en-US" dirty="0"/>
              <a:t>Diagrams/Pictures - Draw a detailed diagram of the crime scene or photograph it.  This could be a house, field or vehicle.  It’s a lot easier for a home-owner to claim he never saw the weapons that were buried behind a fence in his yard if the area is hard for him to see, whereas claiming that he didn’t know about the weapons hidden right next to his house just sounds silly.  Diagrams are just like pictures – they are worth their weight in gold.</a:t>
            </a:r>
          </a:p>
        </p:txBody>
      </p:sp>
    </p:spTree>
    <p:extLst>
      <p:ext uri="{BB962C8B-B14F-4D97-AF65-F5344CB8AC3E}">
        <p14:creationId xmlns:p14="http://schemas.microsoft.com/office/powerpoint/2010/main" val="950447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406400" y="549275"/>
            <a:ext cx="6197600" cy="3486150"/>
          </a:xfrm>
          <a:ln/>
        </p:spPr>
      </p:sp>
      <p:sp>
        <p:nvSpPr>
          <p:cNvPr id="125955"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Physical Evidence:</a:t>
            </a:r>
          </a:p>
          <a:p>
            <a:pPr marL="859136" lvl="2" indent="-114551" eaLnBrk="1" hangingPunct="1">
              <a:buFontTx/>
              <a:buChar char="•"/>
            </a:pPr>
            <a:r>
              <a:rPr lang="en-US" dirty="0"/>
              <a:t>Take it, if you can safely do so.  Things like unloaded weapons, money, drugs, plans, documents, maps, videos, computer disks, thumb-drives, models, and anything else you can grab could be very helpful.  Make sure you take pictures of the physical evidence, though – you should take at least one of where it was sitting or stored, and at least one of the evidence with the detainee.</a:t>
            </a:r>
          </a:p>
          <a:p>
            <a:pPr marL="859136" lvl="2" indent="-114551" eaLnBrk="1" hangingPunct="1">
              <a:buFontTx/>
              <a:buChar char="•"/>
            </a:pPr>
            <a:r>
              <a:rPr lang="en-US" dirty="0"/>
              <a:t>If you cannot safely take it, such as explosives, detonators, ammunition, and are planning on destroying it in place, then take LOTS of pictures.  If you cannot move the material to take pictures with the detainee, you can move the detainee into the picture, if possible.  Do not risk the detainee’s life to so though, however.</a:t>
            </a:r>
          </a:p>
          <a:p>
            <a:pPr marL="859136" lvl="2" indent="-114551" eaLnBrk="1" hangingPunct="1">
              <a:buFontTx/>
              <a:buChar char="•"/>
            </a:pPr>
            <a:r>
              <a:rPr lang="en-US" dirty="0"/>
              <a:t>Document what you take.  Document what you don’t take.  In short – document everything.</a:t>
            </a:r>
          </a:p>
        </p:txBody>
      </p:sp>
    </p:spTree>
    <p:extLst>
      <p:ext uri="{BB962C8B-B14F-4D97-AF65-F5344CB8AC3E}">
        <p14:creationId xmlns:p14="http://schemas.microsoft.com/office/powerpoint/2010/main" val="1898323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406400" y="549275"/>
            <a:ext cx="6197600" cy="3486150"/>
          </a:xfrm>
          <a:ln/>
        </p:spPr>
      </p:sp>
      <p:sp>
        <p:nvSpPr>
          <p:cNvPr id="126979" name="Rectangle 3"/>
          <p:cNvSpPr>
            <a:spLocks noGrp="1" noChangeArrowheads="1"/>
          </p:cNvSpPr>
          <p:nvPr>
            <p:ph type="body" idx="1"/>
          </p:nvPr>
        </p:nvSpPr>
        <p:spPr>
          <a:noFill/>
          <a:ln/>
        </p:spPr>
        <p:txBody>
          <a:bodyPr/>
          <a:lstStyle/>
          <a:p>
            <a:pPr eaLnBrk="1" hangingPunct="1">
              <a:lnSpc>
                <a:spcPct val="90000"/>
              </a:lnSpc>
              <a:spcBef>
                <a:spcPct val="0"/>
              </a:spcBef>
              <a:buFontTx/>
              <a:buChar char="•"/>
            </a:pPr>
            <a:r>
              <a:rPr lang="en-US" sz="1000" b="1" dirty="0"/>
              <a:t>Instructor Comments:</a:t>
            </a:r>
          </a:p>
          <a:p>
            <a:pPr marL="572757" lvl="1" indent="0" eaLnBrk="1" hangingPunct="1">
              <a:lnSpc>
                <a:spcPct val="90000"/>
              </a:lnSpc>
              <a:spcBef>
                <a:spcPct val="0"/>
              </a:spcBef>
              <a:buFontTx/>
              <a:buChar char="•"/>
            </a:pPr>
            <a:r>
              <a:rPr lang="en-US" sz="1000" dirty="0"/>
              <a:t> Above are the proper methods, techniques and procedures for handling evidence.  If you are unsure of what needs to be done, ask: Military police, security forces, master of arms (Navy), OSI or CID agents, or your legal office for help.</a:t>
            </a:r>
          </a:p>
          <a:p>
            <a:pPr marL="572757" lvl="1" indent="0" eaLnBrk="1" hangingPunct="1">
              <a:lnSpc>
                <a:spcPct val="90000"/>
              </a:lnSpc>
              <a:spcBef>
                <a:spcPct val="0"/>
              </a:spcBef>
              <a:buFontTx/>
              <a:buChar char="•"/>
            </a:pPr>
            <a:r>
              <a:rPr lang="en-US" sz="1000" dirty="0"/>
              <a:t> The Chain of Custody is the written chronological record that follows evidence as it changes hands and that is presented at trial.  Each person who takes physical control over evidence must promptly mark and tags the item(s) of evidence so they can later be properly identified.  The courts rely on the Chain of Custody to link defendants to evidence; even slight mistakes can adversely affect the verdict and sentence.</a:t>
            </a:r>
          </a:p>
          <a:p>
            <a:pPr marL="572757" lvl="1" indent="0" eaLnBrk="1" hangingPunct="1">
              <a:lnSpc>
                <a:spcPct val="90000"/>
              </a:lnSpc>
              <a:spcBef>
                <a:spcPct val="0"/>
              </a:spcBef>
              <a:buFontTx/>
              <a:buChar char="•"/>
            </a:pPr>
            <a:r>
              <a:rPr lang="en-US" sz="1000" dirty="0"/>
              <a:t> When an item of evidence cannot be marked without marring or destroying evidentiary characteristics, it is placed in a suitable container, sealed, and marked for identification. An evidence tag further serves to identify the evidence.  Remember to put the detainee’s name, capture tag number, date of capture, capturing unit, and other relevant information on the evidence tag.  It must be matched to the detainee at a later date. </a:t>
            </a:r>
          </a:p>
          <a:p>
            <a:pPr marL="572757" lvl="1" indent="0" eaLnBrk="1" hangingPunct="1">
              <a:lnSpc>
                <a:spcPct val="90000"/>
              </a:lnSpc>
              <a:spcBef>
                <a:spcPct val="0"/>
              </a:spcBef>
              <a:buFontTx/>
              <a:buChar char="•"/>
            </a:pPr>
            <a:r>
              <a:rPr lang="en-US" sz="1000" dirty="0"/>
              <a:t> When evidence is to be examined for fingerprints, each item of evidence should be packed in a manner that prevents damage to the fingerprints.  This is accomplished by fastening the object in the container so that it will not shift and so that other objects will not come in contact with the areas of the object suspected of containing fingerprints.</a:t>
            </a:r>
          </a:p>
          <a:p>
            <a:pPr marL="572757" lvl="1" indent="0" eaLnBrk="1" hangingPunct="1">
              <a:lnSpc>
                <a:spcPct val="90000"/>
              </a:lnSpc>
              <a:spcBef>
                <a:spcPct val="0"/>
              </a:spcBef>
              <a:buFontTx/>
              <a:buChar char="•"/>
            </a:pPr>
            <a:r>
              <a:rPr lang="en-US" sz="1000" dirty="0"/>
              <a:t> With the exception of explosives (oils and gasoline), liquid evidence should be packed in sterile, all-glass bottles or other containers and sealed with wax or other suitable materials.  </a:t>
            </a:r>
          </a:p>
          <a:p>
            <a:pPr marL="572757" lvl="1" indent="0" eaLnBrk="1" hangingPunct="1">
              <a:lnSpc>
                <a:spcPct val="90000"/>
              </a:lnSpc>
              <a:spcBef>
                <a:spcPct val="0"/>
              </a:spcBef>
              <a:buFontTx/>
              <a:buChar char="•"/>
            </a:pPr>
            <a:r>
              <a:rPr lang="en-US" sz="1000" dirty="0"/>
              <a:t> In general, small, solid items such as fibers, hairs, paint scrapings, powder, powder patterns, and threads should be placed on separate pieces of plain paper. Fold each piece of paper and pack it in a pill or powder box, paper container, or druggist fold. Seal the container with adhesive tape, wax, or other suitable material. </a:t>
            </a:r>
          </a:p>
          <a:p>
            <a:pPr marL="572757" lvl="1" indent="0" eaLnBrk="1" hangingPunct="1">
              <a:lnSpc>
                <a:spcPct val="90000"/>
              </a:lnSpc>
              <a:spcBef>
                <a:spcPct val="0"/>
              </a:spcBef>
              <a:buFontTx/>
              <a:buChar char="•"/>
            </a:pPr>
            <a:r>
              <a:rPr lang="en-US" sz="1000" dirty="0"/>
              <a:t> Documents, exemplars, standards, strings, twine, and rope should be placed in an inner cellophane envelope and an outer manila envelope. Cellophane is not suitable for packing any item that will rust or corrode.  </a:t>
            </a:r>
          </a:p>
          <a:p>
            <a:pPr marL="572757" lvl="1" indent="0" eaLnBrk="1" hangingPunct="1">
              <a:lnSpc>
                <a:spcPct val="90000"/>
              </a:lnSpc>
              <a:spcBef>
                <a:spcPct val="0"/>
              </a:spcBef>
              <a:buFontTx/>
              <a:buChar char="•"/>
            </a:pPr>
            <a:r>
              <a:rPr lang="en-US" sz="1000" dirty="0"/>
              <a:t> Packages containing items of evidence such as acids, ammunition, guns, medicines, chemicals, drugs, and paints, which require careful or selective handling while in transit, should be labeled Corrosive, Fragile, Keep Away From Fire, or Keep Cool, as appropriate. </a:t>
            </a:r>
          </a:p>
          <a:p>
            <a:pPr marL="572757" lvl="1" indent="0" eaLnBrk="1" hangingPunct="1">
              <a:lnSpc>
                <a:spcPct val="90000"/>
              </a:lnSpc>
              <a:spcBef>
                <a:spcPct val="0"/>
              </a:spcBef>
              <a:buFontTx/>
              <a:buChar char="•"/>
            </a:pPr>
            <a:r>
              <a:rPr lang="en-US" sz="1000" dirty="0"/>
              <a:t> Evidence should be packaged and wrapped to minimize friction and to prevent shifting, breaking, leaking, or contact with other evidence.</a:t>
            </a:r>
          </a:p>
        </p:txBody>
      </p:sp>
    </p:spTree>
    <p:extLst>
      <p:ext uri="{BB962C8B-B14F-4D97-AF65-F5344CB8AC3E}">
        <p14:creationId xmlns:p14="http://schemas.microsoft.com/office/powerpoint/2010/main" val="41981914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406400" y="549275"/>
            <a:ext cx="6197600" cy="3486150"/>
          </a:xfrm>
          <a:ln/>
        </p:spPr>
      </p:sp>
      <p:sp>
        <p:nvSpPr>
          <p:cNvPr id="128003"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Handle the evidence as little as possible.  When handling, use gloves and try to touch only the edges.</a:t>
            </a:r>
          </a:p>
          <a:p>
            <a:pPr marL="630033" lvl="1" indent="0" eaLnBrk="1" hangingPunct="1">
              <a:buFontTx/>
              <a:buChar char="•"/>
            </a:pPr>
            <a:r>
              <a:rPr lang="en-US" dirty="0"/>
              <a:t> PHOTOGRAPHS of the detainee with the evidence on the objective is preferred. If this is not possible, have the photographs taken at the FOB.</a:t>
            </a:r>
          </a:p>
          <a:p>
            <a:pPr marL="630033" lvl="1" indent="0" eaLnBrk="1" hangingPunct="1">
              <a:buFontTx/>
              <a:buChar char="•"/>
            </a:pPr>
            <a:r>
              <a:rPr lang="en-US" dirty="0"/>
              <a:t> Conduct testing of detainees for residue of explosive materials.  The testing may be conducted on or off the objective.  Photograph the testing, if possible.</a:t>
            </a:r>
          </a:p>
          <a:p>
            <a:pPr marL="744584" lvl="2" indent="0" eaLnBrk="1" hangingPunct="1">
              <a:buFontTx/>
              <a:buChar char="•"/>
            </a:pPr>
            <a:r>
              <a:rPr lang="en-US" dirty="0"/>
              <a:t> Vapor Trace is the preferred method of explosive testing if available.</a:t>
            </a:r>
          </a:p>
          <a:p>
            <a:pPr marL="744584" lvl="2" indent="0" eaLnBrk="1" hangingPunct="1">
              <a:buFontTx/>
              <a:buChar char="•"/>
            </a:pPr>
            <a:r>
              <a:rPr lang="en-US" dirty="0"/>
              <a:t> All explosives should be destroyed by EOD.</a:t>
            </a:r>
          </a:p>
        </p:txBody>
      </p:sp>
    </p:spTree>
    <p:extLst>
      <p:ext uri="{BB962C8B-B14F-4D97-AF65-F5344CB8AC3E}">
        <p14:creationId xmlns:p14="http://schemas.microsoft.com/office/powerpoint/2010/main" val="2713712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406400" y="549275"/>
            <a:ext cx="6197600" cy="3486150"/>
          </a:xfrm>
          <a:ln/>
        </p:spPr>
      </p:sp>
      <p:sp>
        <p:nvSpPr>
          <p:cNvPr id="129027"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MONEY:</a:t>
            </a:r>
          </a:p>
          <a:p>
            <a:pPr marL="973687" lvl="3" indent="0" eaLnBrk="1" hangingPunct="1">
              <a:buFontTx/>
              <a:buChar char="•"/>
            </a:pPr>
            <a:r>
              <a:rPr lang="en-US" dirty="0"/>
              <a:t> Non-currency items (money ledgers or bank books) may help the S-2 shop find out how the insurgents fund their weapons or explosives.</a:t>
            </a:r>
          </a:p>
          <a:p>
            <a:pPr marL="973687" lvl="3" indent="0" eaLnBrk="1" hangingPunct="1">
              <a:buFontTx/>
              <a:buChar char="•"/>
            </a:pPr>
            <a:r>
              <a:rPr lang="en-US" dirty="0"/>
              <a:t> Make sure you accurately document and account for the currency you recover.  For example, you should write down the serial numbers and photograph the currency.</a:t>
            </a:r>
          </a:p>
          <a:p>
            <a:pPr marL="973687" lvl="3" indent="0" eaLnBrk="1" hangingPunct="1">
              <a:buFontTx/>
              <a:buChar char="•"/>
            </a:pPr>
            <a:r>
              <a:rPr lang="en-US" dirty="0"/>
              <a:t> Do not EVER take the money for yourself, as this is looting, a crime under the UCMJ and international law.  Do not even take a bill for a “souvenir.”  There were a number of soldiers after OIF1 who got in trouble because they played the “one for me, one for the Gov’t” game with cash found at the scene.</a:t>
            </a:r>
          </a:p>
          <a:p>
            <a:pPr marL="630033" lvl="1" indent="0" eaLnBrk="1" hangingPunct="1">
              <a:buFontTx/>
              <a:buChar char="•"/>
            </a:pPr>
            <a:r>
              <a:rPr lang="en-US" dirty="0"/>
              <a:t> DETERMINING THE DETAINEE’S IDENTITY:</a:t>
            </a:r>
          </a:p>
          <a:p>
            <a:pPr marL="973687" lvl="3" indent="0" eaLnBrk="1" hangingPunct="1">
              <a:buFontTx/>
              <a:buChar char="•"/>
            </a:pPr>
            <a:r>
              <a:rPr lang="en-US" dirty="0"/>
              <a:t> Seize all identification cards and passports.  These documents will be used to determine the individual’s identity at trial and whether the individual is a minor.  Take close up photographs of both the front and back of these documents in case the ones you seized are lost.</a:t>
            </a:r>
          </a:p>
          <a:p>
            <a:pPr marL="973687" lvl="3" indent="0" eaLnBrk="1" hangingPunct="1">
              <a:buFontTx/>
              <a:buChar char="•"/>
            </a:pPr>
            <a:r>
              <a:rPr lang="en-US" dirty="0"/>
              <a:t> ID’s:  These documents will be used to determine the individual’s age and identity at trial.</a:t>
            </a:r>
          </a:p>
          <a:p>
            <a:pPr marL="973687" lvl="3" indent="0" eaLnBrk="1" hangingPunct="1">
              <a:buFontTx/>
              <a:buChar char="•"/>
            </a:pPr>
            <a:r>
              <a:rPr lang="en-US" dirty="0"/>
              <a:t> Secure the material in a sealed container marked with the date, time, name, rank, and unit of the person who seized it.</a:t>
            </a:r>
          </a:p>
        </p:txBody>
      </p:sp>
    </p:spTree>
    <p:extLst>
      <p:ext uri="{BB962C8B-B14F-4D97-AF65-F5344CB8AC3E}">
        <p14:creationId xmlns:p14="http://schemas.microsoft.com/office/powerpoint/2010/main" val="31128812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406400" y="549275"/>
            <a:ext cx="6197600" cy="3486150"/>
          </a:xfrm>
          <a:ln/>
        </p:spPr>
      </p:sp>
      <p:sp>
        <p:nvSpPr>
          <p:cNvPr id="130051" name="Rectangle 3"/>
          <p:cNvSpPr>
            <a:spLocks noGrp="1" noChangeArrowheads="1"/>
          </p:cNvSpPr>
          <p:nvPr>
            <p:ph type="body" idx="1"/>
          </p:nvPr>
        </p:nvSpPr>
        <p:spPr>
          <a:noFill/>
          <a:ln/>
        </p:spPr>
        <p:txBody>
          <a:bodyPr/>
          <a:lstStyle/>
          <a:p>
            <a:pPr eaLnBrk="1" hangingPunct="1">
              <a:buFontTx/>
              <a:buChar char="•"/>
            </a:pPr>
            <a:r>
              <a:rPr lang="en-US" b="1" dirty="0"/>
              <a:t>Instructor Comments: </a:t>
            </a:r>
          </a:p>
          <a:p>
            <a:pPr marL="630033" lvl="1" indent="0" eaLnBrk="1" hangingPunct="1">
              <a:buFontTx/>
              <a:buChar char="•"/>
            </a:pPr>
            <a:r>
              <a:rPr lang="en-US" dirty="0"/>
              <a:t> Photographs are especially critical if you cannot be present to testify at the trial.  Photograph everything that could be evidence.</a:t>
            </a:r>
          </a:p>
          <a:p>
            <a:pPr marL="630033" lvl="1" indent="0" eaLnBrk="1" hangingPunct="1">
              <a:buFontTx/>
              <a:buChar char="•"/>
            </a:pPr>
            <a:r>
              <a:rPr lang="en-US" dirty="0"/>
              <a:t> Photographs need to establish the location of the crime scene by including landmarks and/or reference points.</a:t>
            </a:r>
          </a:p>
          <a:p>
            <a:pPr marL="630033" lvl="1" indent="0" eaLnBrk="1" hangingPunct="1">
              <a:buFontTx/>
              <a:buChar char="•"/>
            </a:pPr>
            <a:r>
              <a:rPr lang="en-US" dirty="0"/>
              <a:t> Make sure to include date, time, and location when photographs were taken.</a:t>
            </a:r>
          </a:p>
          <a:p>
            <a:pPr marL="630033" lvl="1" indent="0" eaLnBrk="1" hangingPunct="1">
              <a:buFontTx/>
              <a:buChar char="•"/>
            </a:pPr>
            <a:r>
              <a:rPr lang="en-US" dirty="0"/>
              <a:t> If you have a digital camera, set it up so the pictures will have the  CORRECT date and time on them.</a:t>
            </a:r>
          </a:p>
          <a:p>
            <a:pPr marL="630033" lvl="1" indent="0" eaLnBrk="1" hangingPunct="1">
              <a:buFontTx/>
              <a:buChar char="•"/>
            </a:pPr>
            <a:r>
              <a:rPr lang="en-US" dirty="0"/>
              <a:t> Take as many photographs as possible, of as much as possible.</a:t>
            </a:r>
          </a:p>
        </p:txBody>
      </p:sp>
    </p:spTree>
    <p:extLst>
      <p:ext uri="{BB962C8B-B14F-4D97-AF65-F5344CB8AC3E}">
        <p14:creationId xmlns:p14="http://schemas.microsoft.com/office/powerpoint/2010/main" val="9105299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406400" y="549275"/>
            <a:ext cx="6197600" cy="3486150"/>
          </a:xfrm>
          <a:ln/>
        </p:spPr>
      </p:sp>
      <p:sp>
        <p:nvSpPr>
          <p:cNvPr id="131075" name="Rectangle 3"/>
          <p:cNvSpPr>
            <a:spLocks noGrp="1" noChangeArrowheads="1"/>
          </p:cNvSpPr>
          <p:nvPr>
            <p:ph type="body" idx="1"/>
          </p:nvPr>
        </p:nvSpPr>
        <p:spPr>
          <a:xfrm>
            <a:off x="610707" y="4266157"/>
            <a:ext cx="5865326" cy="4660934"/>
          </a:xfrm>
          <a:noFill/>
          <a:ln/>
        </p:spPr>
        <p:txBody>
          <a:bodyPr/>
          <a:lstStyle/>
          <a:p>
            <a:pPr marL="114551" indent="-114551" eaLnBrk="1" hangingPunct="1">
              <a:lnSpc>
                <a:spcPct val="90000"/>
              </a:lnSpc>
              <a:buFontTx/>
              <a:buChar char="•"/>
            </a:pPr>
            <a:r>
              <a:rPr lang="en-US" b="1" dirty="0"/>
              <a:t>Instructor Comments:</a:t>
            </a:r>
          </a:p>
          <a:p>
            <a:pPr marL="630033" lvl="1" indent="0" eaLnBrk="1" hangingPunct="1">
              <a:lnSpc>
                <a:spcPct val="90000"/>
              </a:lnSpc>
              <a:buFontTx/>
              <a:buChar char="•"/>
            </a:pPr>
            <a:r>
              <a:rPr lang="en-US" dirty="0"/>
              <a:t> Witness statements should be on DA Form 2823, but if you don’t have one, use whatever paper is available.  Details are critical.</a:t>
            </a:r>
          </a:p>
          <a:p>
            <a:pPr marL="630033" lvl="1" indent="0" eaLnBrk="1" hangingPunct="1">
              <a:lnSpc>
                <a:spcPct val="90000"/>
              </a:lnSpc>
              <a:buFontTx/>
              <a:buChar char="•"/>
            </a:pPr>
            <a:r>
              <a:rPr lang="en-US" dirty="0"/>
              <a:t> Who: List the names of all the detainees captured and their respective capture tag numbers.  The capture tags of all the detainees apprehended during the raid should be listed in both of the witness statements and on the apprehension form to ensure prosecution of all the detainees.  List at least five Soldiers who actually witnessed the event or actively participated in the raid, if possible.</a:t>
            </a:r>
          </a:p>
          <a:p>
            <a:pPr marL="630033" lvl="1" indent="0" eaLnBrk="1" hangingPunct="1">
              <a:lnSpc>
                <a:spcPct val="90000"/>
              </a:lnSpc>
              <a:buFontTx/>
              <a:buChar char="•"/>
            </a:pPr>
            <a:r>
              <a:rPr lang="en-US" dirty="0"/>
              <a:t> What, How and Why:  Describe how the events leading to the detainees’ capture.  For example:  “The detainees fired three shots at U.S. forces from a second story window of the residence located at (address or grid coordinate)” or “A weapons cache was found in the detainee’s home.”  If known, state why the events occurred.  If the detainees gave statements, they may have disclosed their motives.</a:t>
            </a:r>
          </a:p>
          <a:p>
            <a:pPr marL="630033" lvl="1" indent="0" eaLnBrk="1" hangingPunct="1">
              <a:lnSpc>
                <a:spcPct val="90000"/>
              </a:lnSpc>
              <a:buFontTx/>
              <a:buChar char="•"/>
            </a:pPr>
            <a:r>
              <a:rPr lang="en-US" dirty="0"/>
              <a:t> When and Where:  Record the date and time.  Note the nearest town and province and the street name in the town.  Be specific. Do not just use the grid coordinates.  The judges don’t understand the grid coordinates without expert testimony.  (For example: On 23 November 2005, at approximately 0400 hours, near the city of Al’ Fullajah, which is located in Al’ Anbar province…)</a:t>
            </a:r>
          </a:p>
          <a:p>
            <a:pPr marL="630033" lvl="1" indent="0" eaLnBrk="1" hangingPunct="1">
              <a:lnSpc>
                <a:spcPct val="90000"/>
              </a:lnSpc>
              <a:buFontTx/>
              <a:buChar char="•"/>
            </a:pPr>
            <a:r>
              <a:rPr lang="en-US" dirty="0"/>
              <a:t> Statements may include a question and answers to supplement the narrative.</a:t>
            </a:r>
          </a:p>
          <a:p>
            <a:pPr marL="630033" lvl="1" indent="0" eaLnBrk="1" hangingPunct="1">
              <a:lnSpc>
                <a:spcPct val="90000"/>
              </a:lnSpc>
              <a:buFontTx/>
              <a:buChar char="•"/>
            </a:pPr>
            <a:r>
              <a:rPr lang="en-US" dirty="0"/>
              <a:t> Remember to print on the forms and to take the time to write legibly.  A lot of different people will be relying on that statement in the future.</a:t>
            </a:r>
          </a:p>
        </p:txBody>
      </p:sp>
    </p:spTree>
    <p:extLst>
      <p:ext uri="{BB962C8B-B14F-4D97-AF65-F5344CB8AC3E}">
        <p14:creationId xmlns:p14="http://schemas.microsoft.com/office/powerpoint/2010/main" val="16287608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406400" y="549275"/>
            <a:ext cx="6197600" cy="3486150"/>
          </a:xfrm>
          <a:ln/>
        </p:spPr>
      </p:sp>
      <p:sp>
        <p:nvSpPr>
          <p:cNvPr id="132099" name="Rectangle 3"/>
          <p:cNvSpPr>
            <a:spLocks noGrp="1" noChangeArrowheads="1"/>
          </p:cNvSpPr>
          <p:nvPr>
            <p:ph type="body" idx="1"/>
          </p:nvPr>
        </p:nvSpPr>
        <p:spPr>
          <a:xfrm>
            <a:off x="456441" y="4191340"/>
            <a:ext cx="6181811" cy="4812160"/>
          </a:xfrm>
          <a:noFill/>
          <a:ln/>
        </p:spPr>
        <p:txBody>
          <a:bodyPr/>
          <a:lstStyle/>
          <a:p>
            <a:pPr eaLnBrk="1" hangingPunct="1">
              <a:buFontTx/>
              <a:buChar char="•"/>
            </a:pPr>
            <a:r>
              <a:rPr lang="en-US" b="1" dirty="0"/>
              <a:t>Instructor Comments:</a:t>
            </a:r>
          </a:p>
          <a:p>
            <a:pPr marL="630033" lvl="1" indent="0" eaLnBrk="1" hangingPunct="1">
              <a:buFontTx/>
              <a:buChar char="•"/>
            </a:pPr>
            <a:r>
              <a:rPr lang="en-US" dirty="0"/>
              <a:t> Diagrams, as explained earlier, are almost as important as photos.  They can make a huge difference in a trial.</a:t>
            </a:r>
          </a:p>
          <a:p>
            <a:pPr marL="630033" lvl="1" indent="0" eaLnBrk="1" hangingPunct="1">
              <a:buFontTx/>
              <a:buChar char="•"/>
            </a:pPr>
            <a:r>
              <a:rPr lang="en-US" dirty="0"/>
              <a:t> Diagrams should be simple and easy to read.  You do NOT have to be fancy or use PowerPoint.</a:t>
            </a:r>
          </a:p>
          <a:p>
            <a:pPr marL="630033" lvl="1" indent="0" eaLnBrk="1" hangingPunct="1">
              <a:buFontTx/>
              <a:buChar char="•"/>
            </a:pPr>
            <a:r>
              <a:rPr lang="en-US" dirty="0"/>
              <a:t> Key points with diagrams:</a:t>
            </a:r>
          </a:p>
          <a:p>
            <a:pPr marL="975279" lvl="2" indent="-116143" eaLnBrk="1" hangingPunct="1">
              <a:buFontTx/>
              <a:buChar char="•"/>
            </a:pPr>
            <a:r>
              <a:rPr lang="en-US" dirty="0"/>
              <a:t>Estimate distances in meters.</a:t>
            </a:r>
          </a:p>
          <a:p>
            <a:pPr marL="975279" lvl="2" indent="-116143" eaLnBrk="1" hangingPunct="1">
              <a:buFontTx/>
              <a:buChar char="•"/>
            </a:pPr>
            <a:r>
              <a:rPr lang="en-US" dirty="0"/>
              <a:t>Should support your photographs.</a:t>
            </a:r>
          </a:p>
          <a:p>
            <a:pPr marL="975279" lvl="2" indent="-116143" eaLnBrk="1" hangingPunct="1">
              <a:buFontTx/>
              <a:buChar char="•"/>
            </a:pPr>
            <a:r>
              <a:rPr lang="en-US" dirty="0"/>
              <a:t>Use simple words and phrases, (for example “road” instead of “MS Tampa”)  Do not use military slang or military terms.</a:t>
            </a:r>
          </a:p>
          <a:p>
            <a:pPr marL="975279" lvl="2" indent="-116143" eaLnBrk="1" hangingPunct="1">
              <a:buFontTx/>
              <a:buChar char="•"/>
            </a:pPr>
            <a:r>
              <a:rPr lang="en-US" dirty="0"/>
              <a:t>List the detainee capture tag # on the diagram</a:t>
            </a:r>
          </a:p>
          <a:p>
            <a:pPr marL="975279" lvl="2" indent="-116143" eaLnBrk="1" hangingPunct="1">
              <a:buFontTx/>
              <a:buChar char="•"/>
            </a:pPr>
            <a:r>
              <a:rPr lang="en-US" dirty="0"/>
              <a:t>Identify who drew the diagram</a:t>
            </a:r>
          </a:p>
        </p:txBody>
      </p:sp>
    </p:spTree>
    <p:extLst>
      <p:ext uri="{BB962C8B-B14F-4D97-AF65-F5344CB8AC3E}">
        <p14:creationId xmlns:p14="http://schemas.microsoft.com/office/powerpoint/2010/main" val="854258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406400" y="549275"/>
            <a:ext cx="6197600" cy="3486150"/>
          </a:xfrm>
          <a:ln/>
        </p:spPr>
      </p:sp>
      <p:sp>
        <p:nvSpPr>
          <p:cNvPr id="133123" name="Rectangle 3"/>
          <p:cNvSpPr>
            <a:spLocks noGrp="1" noChangeArrowheads="1"/>
          </p:cNvSpPr>
          <p:nvPr>
            <p:ph type="body" idx="1"/>
          </p:nvPr>
        </p:nvSpPr>
        <p:spPr>
          <a:xfrm>
            <a:off x="456441" y="4191340"/>
            <a:ext cx="6181811" cy="4812160"/>
          </a:xfrm>
          <a:noFill/>
          <a:ln/>
        </p:spPr>
        <p:txBody>
          <a:bodyPr/>
          <a:lstStyle/>
          <a:p>
            <a:pPr eaLnBrk="1" hangingPunct="1">
              <a:buFontTx/>
              <a:buChar char="•"/>
            </a:pPr>
            <a:r>
              <a:rPr lang="en-US" b="1" dirty="0"/>
              <a:t>Instructor Comments:</a:t>
            </a:r>
          </a:p>
          <a:p>
            <a:pPr marL="630033" lvl="1" indent="0" eaLnBrk="1" hangingPunct="1">
              <a:buFontTx/>
              <a:buChar char="•"/>
            </a:pPr>
            <a:r>
              <a:rPr lang="en-US" dirty="0"/>
              <a:t> A theater apprehension form is the first item the TIF officials would look at.  It is also the main reference point for the HN judges.  Capturing units must become proficient at providing as much information as possible on this form.</a:t>
            </a:r>
          </a:p>
          <a:p>
            <a:pPr marL="630033" lvl="1" indent="0" eaLnBrk="1" hangingPunct="1">
              <a:buFontTx/>
              <a:buChar char="•"/>
            </a:pPr>
            <a:r>
              <a:rPr lang="en-US" dirty="0"/>
              <a:t> Do NOT add personal comments.  Terse remarks and jokes make you a less credible witness, and could make the HN judge feel that you do not take the case seriously.</a:t>
            </a:r>
          </a:p>
        </p:txBody>
      </p:sp>
    </p:spTree>
    <p:extLst>
      <p:ext uri="{BB962C8B-B14F-4D97-AF65-F5344CB8AC3E}">
        <p14:creationId xmlns:p14="http://schemas.microsoft.com/office/powerpoint/2010/main" val="120854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406400" y="549275"/>
            <a:ext cx="6197600" cy="3486150"/>
          </a:xfrm>
          <a:ln/>
        </p:spPr>
      </p:sp>
      <p:sp>
        <p:nvSpPr>
          <p:cNvPr id="78851"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This is a continuation slide.</a:t>
            </a:r>
          </a:p>
          <a:p>
            <a:pPr eaLnBrk="1" hangingPunct="1"/>
            <a:endParaRPr lang="en-US" dirty="0"/>
          </a:p>
        </p:txBody>
      </p:sp>
    </p:spTree>
    <p:extLst>
      <p:ext uri="{BB962C8B-B14F-4D97-AF65-F5344CB8AC3E}">
        <p14:creationId xmlns:p14="http://schemas.microsoft.com/office/powerpoint/2010/main" val="21259961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406400" y="549275"/>
            <a:ext cx="6197600" cy="3486150"/>
          </a:xfrm>
          <a:ln/>
        </p:spPr>
      </p:sp>
      <p:sp>
        <p:nvSpPr>
          <p:cNvPr id="134147" name="Rectangle 3"/>
          <p:cNvSpPr>
            <a:spLocks noGrp="1" noChangeArrowheads="1"/>
          </p:cNvSpPr>
          <p:nvPr>
            <p:ph type="body" idx="1"/>
          </p:nvPr>
        </p:nvSpPr>
        <p:spPr>
          <a:noFill/>
          <a:ln/>
        </p:spPr>
        <p:txBody>
          <a:bodyPr/>
          <a:lstStyle/>
          <a:p>
            <a:pPr eaLnBrk="1" hangingPunct="1">
              <a:buFontTx/>
              <a:buChar char="•"/>
              <a:tabLst>
                <a:tab pos="400930" algn="l"/>
              </a:tabLst>
            </a:pPr>
            <a:r>
              <a:rPr lang="en-US" b="1" dirty="0"/>
              <a:t>Instructor Comments:</a:t>
            </a:r>
          </a:p>
          <a:p>
            <a:pPr marL="630033" lvl="1" indent="0" eaLnBrk="1" hangingPunct="1">
              <a:buFontTx/>
              <a:buChar char="•"/>
              <a:tabLst>
                <a:tab pos="400930" algn="l"/>
              </a:tabLst>
            </a:pPr>
            <a:r>
              <a:rPr lang="en-US" dirty="0"/>
              <a:t> This sample Chain of Custody shows the proper way to fill our the form.</a:t>
            </a:r>
          </a:p>
          <a:p>
            <a:pPr marL="630033" lvl="1" indent="0" eaLnBrk="1" hangingPunct="1">
              <a:buFontTx/>
              <a:buChar char="•"/>
              <a:tabLst>
                <a:tab pos="400930" algn="l"/>
              </a:tabLst>
            </a:pPr>
            <a:r>
              <a:rPr lang="en-US" dirty="0"/>
              <a:t> If you do not have a DA Form 4137, then use whatever paper is available.</a:t>
            </a:r>
          </a:p>
          <a:p>
            <a:pPr marL="630033" lvl="1" indent="0" eaLnBrk="1" hangingPunct="1">
              <a:buFontTx/>
              <a:buChar char="•"/>
              <a:tabLst>
                <a:tab pos="400930" algn="l"/>
              </a:tabLst>
            </a:pPr>
            <a:r>
              <a:rPr lang="en-US" dirty="0"/>
              <a:t> Be as specific as possible – details.  For example, include the model of the car you confiscated and the serial number on the pistol or AK-47, along with identifying marks.</a:t>
            </a:r>
          </a:p>
          <a:p>
            <a:pPr marL="630033" lvl="1" indent="0" eaLnBrk="1" hangingPunct="1">
              <a:buFontTx/>
              <a:buChar char="•"/>
              <a:tabLst>
                <a:tab pos="400930" algn="l"/>
              </a:tabLst>
            </a:pPr>
            <a:r>
              <a:rPr lang="en-US" dirty="0"/>
              <a:t> Everyone who handles the evidence must be listed, starting with the person who first collected it.  If you are responsible for keeping evidence, you will be listed as well.</a:t>
            </a:r>
          </a:p>
        </p:txBody>
      </p:sp>
    </p:spTree>
    <p:extLst>
      <p:ext uri="{BB962C8B-B14F-4D97-AF65-F5344CB8AC3E}">
        <p14:creationId xmlns:p14="http://schemas.microsoft.com/office/powerpoint/2010/main" val="23010101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406400" y="549275"/>
            <a:ext cx="6197600" cy="3486150"/>
          </a:xfrm>
          <a:ln/>
        </p:spPr>
      </p:sp>
      <p:sp>
        <p:nvSpPr>
          <p:cNvPr id="135171"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These documents should indicate exactly what has been seized from each detainee’s vehicle/house/property/person AND contain a section for the detainee’s acknowledging signature OR refusal to sign.</a:t>
            </a:r>
          </a:p>
          <a:p>
            <a:pPr marL="630033" lvl="1" indent="0" eaLnBrk="1" hangingPunct="1">
              <a:buFontTx/>
              <a:buChar char="•"/>
            </a:pPr>
            <a:r>
              <a:rPr lang="en-US" dirty="0"/>
              <a:t> Units should complete the inventory document as soon as possible and have the detainee sign immediately, preferably at the scene.  Get photographs of detainee signing the document, if possible.</a:t>
            </a:r>
          </a:p>
          <a:p>
            <a:pPr marL="630033" lvl="1" indent="0" eaLnBrk="1" hangingPunct="1">
              <a:buFontTx/>
              <a:buChar char="•"/>
            </a:pPr>
            <a:r>
              <a:rPr lang="en-US" dirty="0"/>
              <a:t> If the detainee refuses to sign, do not force him to sign, just have someone witness that he refused to sign.</a:t>
            </a:r>
          </a:p>
        </p:txBody>
      </p:sp>
    </p:spTree>
    <p:extLst>
      <p:ext uri="{BB962C8B-B14F-4D97-AF65-F5344CB8AC3E}">
        <p14:creationId xmlns:p14="http://schemas.microsoft.com/office/powerpoint/2010/main" val="17333949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406400" y="549275"/>
            <a:ext cx="6197600" cy="3486150"/>
          </a:xfrm>
          <a:ln/>
        </p:spPr>
      </p:sp>
      <p:sp>
        <p:nvSpPr>
          <p:cNvPr id="136195" name="Rectangle 3"/>
          <p:cNvSpPr>
            <a:spLocks noGrp="1" noChangeArrowheads="1"/>
          </p:cNvSpPr>
          <p:nvPr>
            <p:ph type="body" idx="1"/>
          </p:nvPr>
        </p:nvSpPr>
        <p:spPr>
          <a:xfrm>
            <a:off x="456441" y="4191340"/>
            <a:ext cx="6181811" cy="4812160"/>
          </a:xfrm>
          <a:noFill/>
          <a:ln/>
        </p:spPr>
        <p:txBody>
          <a:bodyPr/>
          <a:lstStyle/>
          <a:p>
            <a:pPr eaLnBrk="1" hangingPunct="1">
              <a:lnSpc>
                <a:spcPct val="80000"/>
              </a:lnSpc>
              <a:buFontTx/>
              <a:buChar char="•"/>
            </a:pPr>
            <a:r>
              <a:rPr lang="en-US" b="1" dirty="0"/>
              <a:t>Instructor Comments:</a:t>
            </a:r>
            <a:endParaRPr lang="en-US" dirty="0"/>
          </a:p>
          <a:p>
            <a:pPr marL="630033" lvl="1" indent="0" eaLnBrk="1" hangingPunct="1">
              <a:lnSpc>
                <a:spcPct val="80000"/>
              </a:lnSpc>
              <a:buFontTx/>
              <a:buChar char="•"/>
            </a:pPr>
            <a:r>
              <a:rPr lang="en-US" dirty="0"/>
              <a:t> Think about the time necessary to gather the evidence.  Plan it.  Figure out what you might need to conduct your operation successfully.  Useful items could include:</a:t>
            </a:r>
          </a:p>
          <a:p>
            <a:pPr marL="1032555" lvl="2" indent="-116143" eaLnBrk="1" hangingPunct="1">
              <a:lnSpc>
                <a:spcPct val="80000"/>
              </a:lnSpc>
              <a:buFontTx/>
              <a:buChar char="•"/>
            </a:pPr>
            <a:r>
              <a:rPr lang="en-US" dirty="0"/>
              <a:t>Digital Camera [Note: make sure the date is right, if the camera has this capability]</a:t>
            </a:r>
          </a:p>
          <a:p>
            <a:pPr marL="1032555" lvl="2" indent="-116143" eaLnBrk="1" hangingPunct="1">
              <a:lnSpc>
                <a:spcPct val="80000"/>
              </a:lnSpc>
              <a:buFontTx/>
              <a:buChar char="•"/>
            </a:pPr>
            <a:r>
              <a:rPr lang="en-US" dirty="0"/>
              <a:t>Evidence Inventory Forms</a:t>
            </a:r>
          </a:p>
          <a:p>
            <a:pPr marL="1032555" lvl="2" indent="-116143" eaLnBrk="1" hangingPunct="1">
              <a:lnSpc>
                <a:spcPct val="80000"/>
              </a:lnSpc>
              <a:buFontTx/>
              <a:buChar char="•"/>
            </a:pPr>
            <a:r>
              <a:rPr lang="en-US" dirty="0"/>
              <a:t>Witness Statements Forms (DA Form 2823.23)  \ Evidence Property Custody Document (DA Form 4137)</a:t>
            </a:r>
          </a:p>
          <a:p>
            <a:pPr marL="1032555" lvl="2" indent="-116143" eaLnBrk="1" hangingPunct="1">
              <a:lnSpc>
                <a:spcPct val="80000"/>
              </a:lnSpc>
              <a:buFontTx/>
              <a:buChar char="•"/>
            </a:pPr>
            <a:r>
              <a:rPr lang="en-US" dirty="0"/>
              <a:t>Gun/Explosive Residue Kits</a:t>
            </a:r>
          </a:p>
          <a:p>
            <a:pPr marL="1032555" lvl="2" indent="-116143" eaLnBrk="1" hangingPunct="1">
              <a:lnSpc>
                <a:spcPct val="80000"/>
              </a:lnSpc>
              <a:buFontTx/>
              <a:buChar char="•"/>
            </a:pPr>
            <a:r>
              <a:rPr lang="en-US" dirty="0"/>
              <a:t>Blind Folds or blackout goggles</a:t>
            </a:r>
          </a:p>
          <a:p>
            <a:pPr marL="1032555" lvl="2" indent="-116143" eaLnBrk="1" hangingPunct="1">
              <a:lnSpc>
                <a:spcPct val="80000"/>
              </a:lnSpc>
              <a:buFontTx/>
              <a:buChar char="•"/>
            </a:pPr>
            <a:r>
              <a:rPr lang="en-US" dirty="0"/>
              <a:t>Flex-cuffs</a:t>
            </a:r>
          </a:p>
          <a:p>
            <a:pPr marL="1032555" lvl="2" indent="-116143" eaLnBrk="1" hangingPunct="1">
              <a:lnSpc>
                <a:spcPct val="80000"/>
              </a:lnSpc>
              <a:buFontTx/>
              <a:buChar char="•"/>
            </a:pPr>
            <a:r>
              <a:rPr lang="en-US" dirty="0"/>
              <a:t>Heavy duty tape</a:t>
            </a:r>
          </a:p>
          <a:p>
            <a:pPr marL="1032555" lvl="2" indent="-116143" eaLnBrk="1" hangingPunct="1">
              <a:lnSpc>
                <a:spcPct val="80000"/>
              </a:lnSpc>
              <a:buFontTx/>
              <a:buChar char="•"/>
            </a:pPr>
            <a:r>
              <a:rPr lang="en-US" dirty="0"/>
              <a:t>Gloves or a piece of cloth [Note: for handling evidence that needs to be finger printed]</a:t>
            </a:r>
          </a:p>
          <a:p>
            <a:pPr marL="1032555" lvl="2" indent="-116143" eaLnBrk="1" hangingPunct="1">
              <a:lnSpc>
                <a:spcPct val="80000"/>
              </a:lnSpc>
              <a:buFontTx/>
              <a:buChar char="•"/>
            </a:pPr>
            <a:r>
              <a:rPr lang="en-US" dirty="0"/>
              <a:t>Sharpie/Black pen</a:t>
            </a:r>
          </a:p>
          <a:p>
            <a:pPr marL="1032555" lvl="2" indent="-116143" eaLnBrk="1" hangingPunct="1">
              <a:lnSpc>
                <a:spcPct val="80000"/>
              </a:lnSpc>
              <a:buFontTx/>
              <a:buChar char="•"/>
            </a:pPr>
            <a:r>
              <a:rPr lang="en-US" dirty="0"/>
              <a:t>Tape measure</a:t>
            </a:r>
          </a:p>
          <a:p>
            <a:pPr marL="1032555" lvl="2" indent="-116143" eaLnBrk="1" hangingPunct="1">
              <a:lnSpc>
                <a:spcPct val="80000"/>
              </a:lnSpc>
              <a:buFontTx/>
              <a:buChar char="•"/>
            </a:pPr>
            <a:r>
              <a:rPr lang="en-US" dirty="0"/>
              <a:t>Paper bags, “Zip-Loc” bags, card board boxes, foot lockers or plastic trash bags [Note: for collecting and storing evidence]</a:t>
            </a:r>
          </a:p>
        </p:txBody>
      </p:sp>
    </p:spTree>
    <p:extLst>
      <p:ext uri="{BB962C8B-B14F-4D97-AF65-F5344CB8AC3E}">
        <p14:creationId xmlns:p14="http://schemas.microsoft.com/office/powerpoint/2010/main" val="22161532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422275" y="557213"/>
            <a:ext cx="6167438" cy="3470275"/>
          </a:xfrm>
          <a:ln/>
        </p:spPr>
      </p:sp>
      <p:sp>
        <p:nvSpPr>
          <p:cNvPr id="137219" name="Rectangle 3"/>
          <p:cNvSpPr>
            <a:spLocks noGrp="1" noChangeArrowheads="1"/>
          </p:cNvSpPr>
          <p:nvPr>
            <p:ph type="body" idx="1"/>
          </p:nvPr>
        </p:nvSpPr>
        <p:spPr>
          <a:noFill/>
          <a:ln/>
        </p:spPr>
        <p:txBody>
          <a:bodyPr/>
          <a:lstStyle/>
          <a:p>
            <a:pPr eaLnBrk="1" hangingPunct="1">
              <a:buFontTx/>
              <a:buChar char="•"/>
            </a:pPr>
            <a:r>
              <a:rPr lang="en-US" b="1" dirty="0"/>
              <a:t>Instructor Comments:</a:t>
            </a:r>
          </a:p>
          <a:p>
            <a:pPr marL="630033" lvl="1" indent="0" eaLnBrk="1" hangingPunct="1">
              <a:buFontTx/>
              <a:buChar char="•"/>
            </a:pPr>
            <a:r>
              <a:rPr lang="en-US" dirty="0"/>
              <a:t> The rest of this brief addresses some of the other, non-military personnel relevant to detention and interrogation operations.</a:t>
            </a:r>
          </a:p>
        </p:txBody>
      </p:sp>
    </p:spTree>
    <p:extLst>
      <p:ext uri="{BB962C8B-B14F-4D97-AF65-F5344CB8AC3E}">
        <p14:creationId xmlns:p14="http://schemas.microsoft.com/office/powerpoint/2010/main" val="3855207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419100" y="555625"/>
            <a:ext cx="6173788" cy="3473450"/>
          </a:xfrm>
          <a:ln/>
        </p:spPr>
      </p:sp>
      <p:sp>
        <p:nvSpPr>
          <p:cNvPr id="138243" name="Rectangle 3"/>
          <p:cNvSpPr>
            <a:spLocks noGrp="1" noChangeArrowheads="1"/>
          </p:cNvSpPr>
          <p:nvPr>
            <p:ph type="body" idx="1"/>
          </p:nvPr>
        </p:nvSpPr>
        <p:spPr>
          <a:noFill/>
          <a:ln/>
        </p:spPr>
        <p:txBody>
          <a:bodyPr/>
          <a:lstStyle/>
          <a:p>
            <a:pPr eaLnBrk="1" hangingPunct="1">
              <a:buFontTx/>
              <a:buChar char="•"/>
            </a:pPr>
            <a:r>
              <a:rPr lang="en-US" b="1" dirty="0"/>
              <a:t>Instructor Comments: </a:t>
            </a:r>
          </a:p>
          <a:p>
            <a:pPr marL="630033" lvl="1" indent="0" eaLnBrk="1" hangingPunct="1">
              <a:buFontTx/>
              <a:buChar char="•"/>
            </a:pPr>
            <a:r>
              <a:rPr lang="en-US" dirty="0"/>
              <a:t> Media are a fact of life on the battlefield.  If we are doing the right thing, we have nothing to fear from the media.  You should always assume that someone is watching you, and act accordingly.  Normally your Public Affairs Officer (</a:t>
            </a:r>
            <a:r>
              <a:rPr lang="en-US" dirty="0" err="1"/>
              <a:t>PAO</a:t>
            </a:r>
            <a:r>
              <a:rPr lang="en-US" dirty="0"/>
              <a:t>/</a:t>
            </a:r>
            <a:r>
              <a:rPr lang="en-US" dirty="0" err="1"/>
              <a:t>STRATCOM</a:t>
            </a:r>
            <a:r>
              <a:rPr lang="en-US" dirty="0"/>
              <a:t>) will be with the reporter to help you.</a:t>
            </a:r>
          </a:p>
          <a:p>
            <a:pPr marL="630033" lvl="1" indent="0" eaLnBrk="1" hangingPunct="1">
              <a:buFontTx/>
              <a:buChar char="•"/>
            </a:pPr>
            <a:r>
              <a:rPr lang="en-US" dirty="0"/>
              <a:t> If you work in or around a detention facility, you may come in contact with media.  Media visits to detention facilities are strictly controlled.  Media will not be allowed to interview detainees, and will not be allowed to take photos or video that show faces or identities of detainees.  Often the media will not even be allowed to take wider shots if there are detainees present.</a:t>
            </a:r>
          </a:p>
          <a:p>
            <a:pPr marL="630033" lvl="1" indent="0" eaLnBrk="1" hangingPunct="1">
              <a:buFontTx/>
              <a:buChar char="•"/>
            </a:pPr>
            <a:r>
              <a:rPr lang="en-US" dirty="0"/>
              <a:t> If media are allowed inside the camp, their visits are strictly supervised.  Typically, they will be accompanied by the PAO, the Camp Commander, and in some cases, a Judge Advocate.  If you see someone wandering around a detention facility, unescorted, taking pictures, you must stop them.  Bring them to your OIC, or to the Camp Commander.  Do not confiscate cameras or destroy film, flash memory or disks, but make sure the chain of command knows they were taking pictures they were not supposed to.</a:t>
            </a:r>
          </a:p>
        </p:txBody>
      </p:sp>
    </p:spTree>
    <p:extLst>
      <p:ext uri="{BB962C8B-B14F-4D97-AF65-F5344CB8AC3E}">
        <p14:creationId xmlns:p14="http://schemas.microsoft.com/office/powerpoint/2010/main" val="19011393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406400" y="549275"/>
            <a:ext cx="6197600" cy="3486150"/>
          </a:xfrm>
          <a:ln/>
        </p:spPr>
      </p:sp>
      <p:sp>
        <p:nvSpPr>
          <p:cNvPr id="139267" name="Rectangle 3"/>
          <p:cNvSpPr>
            <a:spLocks noGrp="1" noChangeArrowheads="1"/>
          </p:cNvSpPr>
          <p:nvPr>
            <p:ph type="body" idx="1"/>
          </p:nvPr>
        </p:nvSpPr>
        <p:spPr>
          <a:noFill/>
          <a:ln/>
        </p:spPr>
        <p:txBody>
          <a:bodyPr/>
          <a:lstStyle/>
          <a:p>
            <a:pPr marL="114551" indent="-114551" eaLnBrk="1" hangingPunct="1">
              <a:buFontTx/>
              <a:buChar char="•"/>
            </a:pPr>
            <a:r>
              <a:rPr lang="en-US" b="1" dirty="0"/>
              <a:t>Instructor Comments: </a:t>
            </a:r>
          </a:p>
          <a:p>
            <a:pPr marL="630033" lvl="1" indent="0" eaLnBrk="1" hangingPunct="1">
              <a:buFontTx/>
              <a:buChar char="•"/>
            </a:pPr>
            <a:r>
              <a:rPr lang="en-US" dirty="0"/>
              <a:t> You may also have to deal with, or encounter, personnel from Other Governmental Agencies (OGAs), such as the CIA, FBI, NSA, or others.</a:t>
            </a:r>
          </a:p>
          <a:p>
            <a:pPr marL="630033" lvl="1" indent="0" eaLnBrk="1" hangingPunct="1">
              <a:buFontTx/>
              <a:buChar char="•"/>
            </a:pPr>
            <a:r>
              <a:rPr lang="en-US" dirty="0"/>
              <a:t> In the past, OGA personnel were given too much authority to direct interrogation activities and were not monitored for compliance with the LOW.  The biggest problem was with “ghost detainees” who were not tracked as required by the LOW.</a:t>
            </a:r>
          </a:p>
          <a:p>
            <a:pPr marL="630033" lvl="1" indent="0" eaLnBrk="1" hangingPunct="1">
              <a:buFontTx/>
              <a:buChar char="•"/>
            </a:pPr>
            <a:r>
              <a:rPr lang="en-US" dirty="0"/>
              <a:t> OGA’s who want access to the detention facility, especially those who want to interrogate detainees, must sign an agreement with DoD.  Be familiar with this agreement.  We normally must have a DoD trained and certified interrogator in with them.</a:t>
            </a:r>
          </a:p>
          <a:p>
            <a:pPr marL="630033" lvl="1" indent="0" eaLnBrk="1" hangingPunct="1">
              <a:buFontTx/>
              <a:buChar char="•"/>
            </a:pPr>
            <a:r>
              <a:rPr lang="en-US" dirty="0"/>
              <a:t> OGA reps may ask to borrow detainees.  That decision is up to the Commander, and usually requires approval of higher headquarters (may be as high as </a:t>
            </a:r>
            <a:r>
              <a:rPr lang="en-US" dirty="0" err="1"/>
              <a:t>SECDEF</a:t>
            </a:r>
            <a:r>
              <a:rPr lang="en-US" dirty="0"/>
              <a:t>).  Never let an OGA rep persuade you to release a detainee to them without getting the proper approval.</a:t>
            </a:r>
          </a:p>
        </p:txBody>
      </p:sp>
    </p:spTree>
    <p:extLst>
      <p:ext uri="{BB962C8B-B14F-4D97-AF65-F5344CB8AC3E}">
        <p14:creationId xmlns:p14="http://schemas.microsoft.com/office/powerpoint/2010/main" val="1471157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406400" y="549275"/>
            <a:ext cx="6197600" cy="3486150"/>
          </a:xfrm>
          <a:ln/>
        </p:spPr>
      </p:sp>
      <p:sp>
        <p:nvSpPr>
          <p:cNvPr id="140291" name="Rectangle 3"/>
          <p:cNvSpPr>
            <a:spLocks noGrp="1" noChangeArrowheads="1"/>
          </p:cNvSpPr>
          <p:nvPr>
            <p:ph type="body" idx="1"/>
          </p:nvPr>
        </p:nvSpPr>
        <p:spPr>
          <a:noFill/>
          <a:ln/>
        </p:spPr>
        <p:txBody>
          <a:bodyPr/>
          <a:lstStyle/>
          <a:p>
            <a:pPr eaLnBrk="1" hangingPunct="1">
              <a:buFontTx/>
              <a:buChar char="•"/>
            </a:pPr>
            <a:r>
              <a:rPr lang="en-US" b="1" dirty="0"/>
              <a:t>Instructor Comments: </a:t>
            </a:r>
          </a:p>
          <a:p>
            <a:pPr marL="630033" lvl="1" indent="0" eaLnBrk="1" hangingPunct="1">
              <a:buFontTx/>
              <a:buChar char="•"/>
            </a:pPr>
            <a:r>
              <a:rPr lang="en-US" dirty="0"/>
              <a:t> In the past, many interrogators were contractors.  This is no longer authorized.  You may run into contractors who are advising and training interrogators, but these contractors are not allowed to conduct interrogations themselves.</a:t>
            </a:r>
          </a:p>
        </p:txBody>
      </p:sp>
    </p:spTree>
    <p:extLst>
      <p:ext uri="{BB962C8B-B14F-4D97-AF65-F5344CB8AC3E}">
        <p14:creationId xmlns:p14="http://schemas.microsoft.com/office/powerpoint/2010/main" val="2130262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419100" y="555625"/>
            <a:ext cx="6173788" cy="3473450"/>
          </a:xfrm>
          <a:ln/>
        </p:spPr>
      </p:sp>
      <p:sp>
        <p:nvSpPr>
          <p:cNvPr id="141315" name="Rectangle 3"/>
          <p:cNvSpPr>
            <a:spLocks noGrp="1" noChangeArrowheads="1"/>
          </p:cNvSpPr>
          <p:nvPr>
            <p:ph type="body" idx="1"/>
          </p:nvPr>
        </p:nvSpPr>
        <p:spPr>
          <a:noFill/>
          <a:ln/>
        </p:spPr>
        <p:txBody>
          <a:bodyPr/>
          <a:lstStyle/>
          <a:p>
            <a:pPr eaLnBrk="1" hangingPunct="1">
              <a:buFontTx/>
              <a:buChar char="•"/>
            </a:pPr>
            <a:r>
              <a:rPr lang="en-US" b="1" dirty="0"/>
              <a:t>Instructor Comments: </a:t>
            </a:r>
          </a:p>
          <a:p>
            <a:pPr marL="630033" lvl="1" indent="0" eaLnBrk="1" hangingPunct="1">
              <a:buFontTx/>
              <a:buChar char="•"/>
            </a:pPr>
            <a:r>
              <a:rPr lang="en-US" dirty="0"/>
              <a:t> A major outside group with a role in detention operations is the International Committee of the Red Cross, or ICRC.  You may hear them called Red Cross,  Red Crescent, or Red Crystal (added as recognized symbol in Protocol III 8 DEC 2005)</a:t>
            </a:r>
          </a:p>
          <a:p>
            <a:pPr marL="630033" lvl="1" indent="0" eaLnBrk="1" hangingPunct="1">
              <a:buFontTx/>
              <a:buChar char="•"/>
            </a:pPr>
            <a:r>
              <a:rPr lang="en-US" dirty="0"/>
              <a:t> The ICRC is a neutral, impartial, independent organization that assists and protects victims in conflicts throughout the world.</a:t>
            </a:r>
          </a:p>
          <a:p>
            <a:pPr marL="630033" lvl="1" indent="0" eaLnBrk="1" hangingPunct="1">
              <a:buFontTx/>
              <a:buChar char="•"/>
            </a:pPr>
            <a:r>
              <a:rPr lang="en-US" dirty="0"/>
              <a:t> The ICRC is a dedicated group of professionals, who try to help people around the world when they are faced with conflict and disasters.  The ICRC helps during all  kinds of disasters:  war, hurricanes, tornadoes, and revolutions.</a:t>
            </a:r>
          </a:p>
          <a:p>
            <a:pPr marL="630033" lvl="1" indent="0" eaLnBrk="1" hangingPunct="1">
              <a:buFontTx/>
              <a:buChar char="•"/>
            </a:pPr>
            <a:r>
              <a:rPr lang="en-US" dirty="0"/>
              <a:t> ICRC personnel understand the realities of war and logistics.  They are professionals, and their advice can be useful.</a:t>
            </a:r>
          </a:p>
          <a:p>
            <a:pPr marL="630033" lvl="1" indent="0" eaLnBrk="1" hangingPunct="1">
              <a:buFontTx/>
              <a:buChar char="•"/>
            </a:pPr>
            <a:r>
              <a:rPr lang="en-US" dirty="0"/>
              <a:t> The ICRC has special status under the Geneva Conventions, and is allowed to inspect areas where we house, feed, etc. detainees, as well as interview detainees alone.  We may watch, in order to ensure security, but may not listen in.  The ICRC gets to decide the date, time, location, frequency, etc.  While most visits are at the Theater level facilities, this is not always the case.  Most visits will be announced, too, but surprise visits are a possibility.</a:t>
            </a:r>
          </a:p>
          <a:p>
            <a:pPr marL="630033" lvl="1" indent="0" eaLnBrk="1" hangingPunct="1">
              <a:buFontTx/>
              <a:buChar char="•"/>
            </a:pPr>
            <a:r>
              <a:rPr lang="en-US" dirty="0"/>
              <a:t> Only the Commander may prohibit a visit for good cause.</a:t>
            </a:r>
          </a:p>
        </p:txBody>
      </p:sp>
    </p:spTree>
    <p:extLst>
      <p:ext uri="{BB962C8B-B14F-4D97-AF65-F5344CB8AC3E}">
        <p14:creationId xmlns:p14="http://schemas.microsoft.com/office/powerpoint/2010/main" val="3381538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419100" y="555625"/>
            <a:ext cx="6173788" cy="3473450"/>
          </a:xfrm>
          <a:ln/>
        </p:spPr>
      </p:sp>
      <p:sp>
        <p:nvSpPr>
          <p:cNvPr id="142339" name="Rectangle 3"/>
          <p:cNvSpPr>
            <a:spLocks noGrp="1" noChangeArrowheads="1"/>
          </p:cNvSpPr>
          <p:nvPr>
            <p:ph type="body" idx="1"/>
          </p:nvPr>
        </p:nvSpPr>
        <p:spPr>
          <a:noFill/>
          <a:ln/>
        </p:spPr>
        <p:txBody>
          <a:bodyPr/>
          <a:lstStyle/>
          <a:p>
            <a:pPr eaLnBrk="1" hangingPunct="1">
              <a:buFontTx/>
              <a:buChar char="•"/>
            </a:pPr>
            <a:r>
              <a:rPr lang="en-US" b="1" dirty="0"/>
              <a:t>Instructor Comments: </a:t>
            </a:r>
          </a:p>
          <a:p>
            <a:pPr marL="630033" lvl="1" indent="0" eaLnBrk="1" hangingPunct="1">
              <a:buFontTx/>
              <a:buChar char="•"/>
            </a:pPr>
            <a:r>
              <a:rPr lang="en-US" dirty="0"/>
              <a:t> Although the ICRC are generally the only outsiders that will be given access to our camps, other groups, like Doctors without Borders, Amnesty International, and CARE have an interest in what we are doing, and may try to visit.  They do not have the automatic right to do so.</a:t>
            </a:r>
          </a:p>
          <a:p>
            <a:pPr marL="630033" lvl="1" indent="0" eaLnBrk="1" hangingPunct="1">
              <a:buFontTx/>
              <a:buChar char="•"/>
            </a:pPr>
            <a:r>
              <a:rPr lang="en-US" dirty="0"/>
              <a:t> These organizations may want to provide care packages for detainees.  The members of the organization do not have the right to personally deliver the packages to the detainees.  They will deliver them to the guard Commander, who will arrange for security screening and distribution.</a:t>
            </a:r>
          </a:p>
          <a:p>
            <a:pPr marL="630033" lvl="1" indent="0" eaLnBrk="1" hangingPunct="1">
              <a:buFontTx/>
              <a:buChar char="•"/>
            </a:pPr>
            <a:r>
              <a:rPr lang="en-US" dirty="0"/>
              <a:t> In some unusual circumstances, we may allow members of one of these groups access to a detention facility.  If that occurs, however, it will be based on very high level approval.  If you are faced with a request from one of these groups, simply pass it to your Commander.  If they ask for details, just tell them that you have given the request to the Commander, and they will be contacted later if the visit is approved.</a:t>
            </a:r>
          </a:p>
        </p:txBody>
      </p:sp>
    </p:spTree>
    <p:extLst>
      <p:ext uri="{BB962C8B-B14F-4D97-AF65-F5344CB8AC3E}">
        <p14:creationId xmlns:p14="http://schemas.microsoft.com/office/powerpoint/2010/main" val="16781559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xfrm>
            <a:off x="406400" y="549275"/>
            <a:ext cx="6197600" cy="3486150"/>
          </a:xfrm>
          <a:ln/>
        </p:spPr>
      </p:sp>
      <p:sp>
        <p:nvSpPr>
          <p:cNvPr id="143363" name="Rectangle 3"/>
          <p:cNvSpPr>
            <a:spLocks noGrp="1" noChangeArrowheads="1"/>
          </p:cNvSpPr>
          <p:nvPr>
            <p:ph type="body" idx="1"/>
          </p:nvPr>
        </p:nvSpPr>
        <p:spPr>
          <a:noFill/>
          <a:ln/>
        </p:spPr>
        <p:txBody>
          <a:bodyPr/>
          <a:lstStyle/>
          <a:p>
            <a:pPr eaLnBrk="1" hangingPunct="1">
              <a:buFontTx/>
              <a:buChar char="•"/>
            </a:pPr>
            <a:r>
              <a:rPr lang="en-US" b="1" dirty="0"/>
              <a:t>Instructor Comments:  </a:t>
            </a:r>
          </a:p>
          <a:p>
            <a:pPr marL="630033" lvl="1" indent="0" eaLnBrk="1" hangingPunct="1">
              <a:buFontTx/>
              <a:buChar char="•"/>
            </a:pPr>
            <a:r>
              <a:rPr lang="en-US" dirty="0"/>
              <a:t> Because most abuse incidents occur at the point of capture, you are the most critical person in ensuring proper detainee treatment.</a:t>
            </a:r>
          </a:p>
        </p:txBody>
      </p:sp>
    </p:spTree>
    <p:extLst>
      <p:ext uri="{BB962C8B-B14F-4D97-AF65-F5344CB8AC3E}">
        <p14:creationId xmlns:p14="http://schemas.microsoft.com/office/powerpoint/2010/main" val="345996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406400" y="549275"/>
            <a:ext cx="6197600" cy="3486150"/>
          </a:xfrm>
          <a:ln/>
        </p:spPr>
      </p:sp>
      <p:sp>
        <p:nvSpPr>
          <p:cNvPr id="79875" name="Rectangle 3"/>
          <p:cNvSpPr>
            <a:spLocks noGrp="1" noChangeArrowheads="1"/>
          </p:cNvSpPr>
          <p:nvPr>
            <p:ph type="body" idx="1"/>
          </p:nvPr>
        </p:nvSpPr>
        <p:spPr>
          <a:noFill/>
          <a:ln/>
        </p:spPr>
        <p:txBody>
          <a:bodyPr/>
          <a:lstStyle/>
          <a:p>
            <a:pPr marL="0" indent="0" eaLnBrk="1" hangingPunct="1">
              <a:buFontTx/>
              <a:buChar char="•"/>
            </a:pPr>
            <a:r>
              <a:rPr lang="en-US" b="1" dirty="0"/>
              <a:t> Instructor Comments:</a:t>
            </a:r>
          </a:p>
          <a:p>
            <a:pPr marL="630033" lvl="1" indent="0" eaLnBrk="1" hangingPunct="1">
              <a:buFontTx/>
              <a:buChar char="•"/>
            </a:pPr>
            <a:r>
              <a:rPr lang="en-US" dirty="0"/>
              <a:t>The bottom line for DoD personnel is that you will comply with the Law of War during all armed conflicts and treat detainees humanely.  DoD Directive 2310.01E, para. 3.b.</a:t>
            </a:r>
          </a:p>
          <a:p>
            <a:pPr marL="630033" lvl="1" indent="0" eaLnBrk="1" hangingPunct="1">
              <a:buFontTx/>
              <a:buChar char="•"/>
            </a:pPr>
            <a:r>
              <a:rPr lang="en-US" dirty="0"/>
              <a:t>FM 6-27</a:t>
            </a:r>
            <a:r>
              <a:rPr lang="en-US" baseline="0" dirty="0"/>
              <a:t> further clarifies what is the position of the DOD Law of War Manual:  DoD personnel will “comply with the law of war [for international armed conflicts] during all armed conflicts, however such conflicts are characterized, and in all other military operations.”</a:t>
            </a:r>
          </a:p>
          <a:p>
            <a:pPr marL="630033" lvl="1" indent="0" eaLnBrk="1" hangingPunct="1">
              <a:buFontTx/>
              <a:buChar char="•"/>
            </a:pPr>
            <a:endParaRPr lang="en-US" dirty="0"/>
          </a:p>
          <a:p>
            <a:pPr marL="630033" lvl="1" indent="0" eaLnBrk="1" hangingPunct="1"/>
            <a:endParaRPr lang="en-US" u="sng" dirty="0"/>
          </a:p>
          <a:p>
            <a:pPr marL="0" indent="0" eaLnBrk="1" hangingPunct="1"/>
            <a:r>
              <a:rPr lang="en-US" u="sng" dirty="0"/>
              <a:t>Background</a:t>
            </a:r>
            <a:r>
              <a:rPr lang="en-US" dirty="0"/>
              <a:t>: </a:t>
            </a:r>
          </a:p>
          <a:p>
            <a:pPr marL="0" indent="0" eaLnBrk="1" hangingPunct="1">
              <a:buFontTx/>
              <a:buChar char="•"/>
            </a:pPr>
            <a:r>
              <a:rPr lang="en-US" dirty="0"/>
              <a:t> DoD Directive 2311.01E, directs that combatant commanders will implement LOW programs that:</a:t>
            </a:r>
          </a:p>
          <a:p>
            <a:pPr marL="744584" lvl="2" indent="0" eaLnBrk="1" hangingPunct="1">
              <a:buFontTx/>
              <a:buChar char="•"/>
            </a:pPr>
            <a:r>
              <a:rPr lang="en-US" dirty="0"/>
              <a:t>Prevent violations.</a:t>
            </a:r>
          </a:p>
          <a:p>
            <a:pPr marL="744584" lvl="2" indent="0" eaLnBrk="1" hangingPunct="1">
              <a:buFontTx/>
              <a:buChar char="•"/>
            </a:pPr>
            <a:r>
              <a:rPr lang="en-US" dirty="0"/>
              <a:t>Ensure reporting of violations.</a:t>
            </a:r>
          </a:p>
          <a:p>
            <a:pPr marL="744584" lvl="2" indent="0" eaLnBrk="1" hangingPunct="1">
              <a:buFontTx/>
              <a:buChar char="•"/>
            </a:pPr>
            <a:r>
              <a:rPr lang="en-US" dirty="0"/>
              <a:t>Have legal advisors present and supervising all aspects of the LOW program dealing with possible violations of the LOW.</a:t>
            </a:r>
          </a:p>
          <a:p>
            <a:pPr marL="283197" indent="0" eaLnBrk="1" hangingPunct="1"/>
            <a:endParaRPr lang="en-US" dirty="0"/>
          </a:p>
          <a:p>
            <a:pPr marL="0" indent="0" eaLnBrk="1" hangingPunct="1"/>
            <a:endParaRPr lang="en-US" dirty="0"/>
          </a:p>
        </p:txBody>
      </p:sp>
    </p:spTree>
    <p:extLst>
      <p:ext uri="{BB962C8B-B14F-4D97-AF65-F5344CB8AC3E}">
        <p14:creationId xmlns:p14="http://schemas.microsoft.com/office/powerpoint/2010/main" val="14741880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406400" y="549275"/>
            <a:ext cx="6197600" cy="3486150"/>
          </a:xfrm>
          <a:ln/>
        </p:spPr>
      </p:sp>
      <p:sp>
        <p:nvSpPr>
          <p:cNvPr id="144387" name="Rectangle 3"/>
          <p:cNvSpPr>
            <a:spLocks noGrp="1" noChangeArrowheads="1"/>
          </p:cNvSpPr>
          <p:nvPr>
            <p:ph type="body" idx="1"/>
          </p:nvPr>
        </p:nvSpPr>
        <p:spPr>
          <a:noFill/>
          <a:ln/>
        </p:spPr>
        <p:txBody>
          <a:bodyPr/>
          <a:lstStyle/>
          <a:p>
            <a:pPr eaLnBrk="1" hangingPunct="1">
              <a:buFontTx/>
              <a:buChar char="•"/>
            </a:pPr>
            <a:r>
              <a:rPr lang="en-US" b="1" dirty="0"/>
              <a:t>Instructor Comments: </a:t>
            </a:r>
          </a:p>
          <a:p>
            <a:pPr marL="630033" lvl="1" indent="0" eaLnBrk="1" hangingPunct="1">
              <a:buFontTx/>
              <a:buChar char="•"/>
            </a:pPr>
            <a:r>
              <a:rPr lang="en-US" dirty="0"/>
              <a:t> No excuses.  MG Fay, in the investigations concerning the abuse that occurred at Abu Ghraib, found that many Soldiers were confused about the Geneva Conventions.  We are constantly working to improve our training.  All of you in this room are part of this effort.</a:t>
            </a:r>
          </a:p>
        </p:txBody>
      </p:sp>
    </p:spTree>
    <p:extLst>
      <p:ext uri="{BB962C8B-B14F-4D97-AF65-F5344CB8AC3E}">
        <p14:creationId xmlns:p14="http://schemas.microsoft.com/office/powerpoint/2010/main" val="231854242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406400" y="549275"/>
            <a:ext cx="6197600" cy="3486150"/>
          </a:xfrm>
          <a:ln/>
        </p:spPr>
      </p:sp>
      <p:sp>
        <p:nvSpPr>
          <p:cNvPr id="145411" name="Rectangle 3"/>
          <p:cNvSpPr>
            <a:spLocks noGrp="1" noChangeArrowheads="1"/>
          </p:cNvSpPr>
          <p:nvPr>
            <p:ph type="body" idx="1"/>
          </p:nvPr>
        </p:nvSpPr>
        <p:spPr>
          <a:noFill/>
          <a:ln/>
        </p:spPr>
        <p:txBody>
          <a:bodyPr/>
          <a:lstStyle/>
          <a:p>
            <a:pPr marL="0" lvl="3" eaLnBrk="1" hangingPunct="1"/>
            <a:r>
              <a:rPr lang="en-US" sz="900" b="1" dirty="0">
                <a:latin typeface="Arial" pitchFamily="34" charset="0"/>
              </a:rPr>
              <a:t>Instruction Note:  </a:t>
            </a:r>
          </a:p>
          <a:p>
            <a:pPr marL="0" lvl="3" eaLnBrk="1" hangingPunct="1"/>
            <a:r>
              <a:rPr lang="en-US" sz="900" dirty="0">
                <a:latin typeface="Arial" pitchFamily="34" charset="0"/>
              </a:rPr>
              <a:t>Questions or comments about this briefing may be referred to the </a:t>
            </a:r>
            <a:r>
              <a:rPr lang="en-US" sz="900" dirty="0"/>
              <a:t>Educational Technology Distributed Learning Division</a:t>
            </a:r>
            <a:r>
              <a:rPr lang="en-US" sz="900" dirty="0">
                <a:latin typeface="Arial" pitchFamily="34" charset="0"/>
              </a:rPr>
              <a:t>, The Judge Advocate General’s Legal Center and School by going to https://jagu.army.mil and submitting a helpdesk ticket.</a:t>
            </a:r>
          </a:p>
          <a:p>
            <a:pPr marL="574074" lvl="3" eaLnBrk="1" hangingPunct="1"/>
            <a:endParaRPr lang="en-US" sz="900" dirty="0">
              <a:latin typeface="Arial" pitchFamily="34" charset="0"/>
            </a:endParaRPr>
          </a:p>
        </p:txBody>
      </p:sp>
    </p:spTree>
    <p:extLst>
      <p:ext uri="{BB962C8B-B14F-4D97-AF65-F5344CB8AC3E}">
        <p14:creationId xmlns:p14="http://schemas.microsoft.com/office/powerpoint/2010/main" val="53177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406400" y="549275"/>
            <a:ext cx="6197600" cy="3486150"/>
          </a:xfrm>
          <a:ln/>
        </p:spPr>
      </p:sp>
      <p:sp>
        <p:nvSpPr>
          <p:cNvPr id="80899" name="Rectangle 3"/>
          <p:cNvSpPr>
            <a:spLocks noGrp="1" noChangeArrowheads="1"/>
          </p:cNvSpPr>
          <p:nvPr>
            <p:ph type="body" idx="1"/>
          </p:nvPr>
        </p:nvSpPr>
        <p:spPr>
          <a:noFill/>
          <a:ln/>
        </p:spPr>
        <p:txBody>
          <a:bodyPr/>
          <a:lstStyle/>
          <a:p>
            <a:pPr eaLnBrk="1" hangingPunct="1">
              <a:lnSpc>
                <a:spcPct val="80000"/>
              </a:lnSpc>
              <a:buFontTx/>
              <a:buChar char="•"/>
              <a:tabLst>
                <a:tab pos="1374618" algn="l"/>
              </a:tabLst>
            </a:pPr>
            <a:r>
              <a:rPr lang="en-US" b="1" dirty="0"/>
              <a:t>Instructor Comments:  </a:t>
            </a:r>
          </a:p>
          <a:p>
            <a:pPr marL="630033" lvl="1" indent="0" eaLnBrk="1" hangingPunct="1">
              <a:lnSpc>
                <a:spcPct val="80000"/>
              </a:lnSpc>
              <a:buFontTx/>
              <a:buChar char="•"/>
              <a:tabLst>
                <a:tab pos="1374618" algn="l"/>
              </a:tabLst>
            </a:pPr>
            <a:r>
              <a:rPr lang="en-US" dirty="0"/>
              <a:t> So why do U.S. Soldiers comply with the Law of War?  First, it’s the law and leaders and Soldiers must obey it.  But, there is more.</a:t>
            </a:r>
          </a:p>
          <a:p>
            <a:pPr marL="630033" lvl="1" indent="0" eaLnBrk="1" hangingPunct="1">
              <a:lnSpc>
                <a:spcPct val="80000"/>
              </a:lnSpc>
              <a:buFontTx/>
              <a:buChar char="•"/>
              <a:tabLst>
                <a:tab pos="1374618" algn="l"/>
              </a:tabLst>
            </a:pPr>
            <a:r>
              <a:rPr lang="en-US" dirty="0"/>
              <a:t> You also obey the Law of War because NOT doing so may hurt you, your fellow Soldiers and the mission.  In the Contemporary Operating Environment (COE), such as in Afghanistan or Iraq, complying with the Law of War enhances your security, that of your fellow Soldiers and significantly impacts your ability to accomplish your mission.  This fosters the good will of the local population improves your security, your mission execution and public opinion.</a:t>
            </a:r>
          </a:p>
          <a:p>
            <a:pPr marL="630033" lvl="1" indent="0" eaLnBrk="1" hangingPunct="1">
              <a:lnSpc>
                <a:spcPct val="80000"/>
              </a:lnSpc>
              <a:buFontTx/>
              <a:buChar char="•"/>
              <a:tabLst>
                <a:tab pos="1374618" algn="l"/>
              </a:tabLst>
            </a:pPr>
            <a:r>
              <a:rPr lang="en-US" dirty="0"/>
              <a:t> If you fail to follow the Law of War, you, your peers and your Soldiers can be subject to disciplinary action, to include Courts-Martial.  If you are a supervisor and one of your Soldiers violates the Law of War, you could be held responsible.  </a:t>
            </a:r>
          </a:p>
          <a:p>
            <a:pPr marL="630033" lvl="1" indent="0" eaLnBrk="1" hangingPunct="1">
              <a:lnSpc>
                <a:spcPct val="80000"/>
              </a:lnSpc>
              <a:buFontTx/>
              <a:buChar char="•"/>
              <a:tabLst>
                <a:tab pos="1374618" algn="l"/>
              </a:tabLst>
            </a:pPr>
            <a:r>
              <a:rPr lang="en-US" dirty="0"/>
              <a:t> Obeying the Law of War also encourages reciprocal treatment by the enemy.  If you are seen by the public as adhering to the Law of War, our enemies will feel public pressure to do so also.</a:t>
            </a:r>
          </a:p>
          <a:p>
            <a:pPr marL="630033" lvl="1" indent="0" eaLnBrk="1" hangingPunct="1">
              <a:lnSpc>
                <a:spcPct val="80000"/>
              </a:lnSpc>
              <a:buFontTx/>
              <a:buChar char="•"/>
              <a:tabLst>
                <a:tab pos="1374618" algn="l"/>
              </a:tabLst>
            </a:pPr>
            <a:r>
              <a:rPr lang="en-US" dirty="0"/>
              <a:t> In other words, international scrutiny is also important.  Other countries are watching.  Remember, it is a 24/7 cable and internet operating environment.  </a:t>
            </a:r>
          </a:p>
          <a:p>
            <a:pPr marL="630033" lvl="1" indent="0" eaLnBrk="1" hangingPunct="1">
              <a:lnSpc>
                <a:spcPct val="80000"/>
              </a:lnSpc>
              <a:buFontTx/>
              <a:buChar char="•"/>
              <a:tabLst>
                <a:tab pos="1374618" algn="l"/>
              </a:tabLst>
            </a:pPr>
            <a:r>
              <a:rPr lang="en-US" dirty="0"/>
              <a:t> Doing things the right way, for the right reason, enhances public support.  </a:t>
            </a:r>
          </a:p>
        </p:txBody>
      </p:sp>
    </p:spTree>
    <p:extLst>
      <p:ext uri="{BB962C8B-B14F-4D97-AF65-F5344CB8AC3E}">
        <p14:creationId xmlns:p14="http://schemas.microsoft.com/office/powerpoint/2010/main" val="291254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406400" y="549275"/>
            <a:ext cx="6197600" cy="3486150"/>
          </a:xfrm>
          <a:ln/>
        </p:spPr>
      </p:sp>
      <p:sp>
        <p:nvSpPr>
          <p:cNvPr id="81923" name="Rectangle 3"/>
          <p:cNvSpPr>
            <a:spLocks noGrp="1" noChangeArrowheads="1"/>
          </p:cNvSpPr>
          <p:nvPr>
            <p:ph type="body" idx="1"/>
          </p:nvPr>
        </p:nvSpPr>
        <p:spPr>
          <a:noFill/>
          <a:ln/>
        </p:spPr>
        <p:txBody>
          <a:bodyPr/>
          <a:lstStyle/>
          <a:p>
            <a:pPr eaLnBrk="1" hangingPunct="1">
              <a:buFontTx/>
              <a:buChar char="•"/>
            </a:pPr>
            <a:r>
              <a:rPr lang="en-US" b="1" dirty="0"/>
              <a:t>Instructor Comments: </a:t>
            </a:r>
          </a:p>
          <a:p>
            <a:pPr marL="630033" lvl="1" indent="0" eaLnBrk="1" hangingPunct="1">
              <a:buFontTx/>
              <a:buChar char="•"/>
            </a:pPr>
            <a:r>
              <a:rPr lang="en-US" dirty="0"/>
              <a:t> Humane treatment of detainees increases our country’s stature and credibility.  Other countries and opponents are more willing to consider diplomatic proposals if our nation and its values are credible.  (See cartoon above depicting the effect of events at Abu Ghraib).</a:t>
            </a:r>
          </a:p>
          <a:p>
            <a:pPr marL="630033" lvl="1" indent="0" eaLnBrk="1" hangingPunct="1">
              <a:buFontTx/>
              <a:buChar char="•"/>
            </a:pPr>
            <a:r>
              <a:rPr lang="en-US" dirty="0"/>
              <a:t> Consider these headlines and the impact they have here and around the world:</a:t>
            </a:r>
          </a:p>
          <a:p>
            <a:pPr marL="859136" lvl="3" indent="0" eaLnBrk="1" hangingPunct="1">
              <a:buFontTx/>
              <a:buChar char="•"/>
            </a:pPr>
            <a:r>
              <a:rPr lang="en-US" b="1" dirty="0">
                <a:solidFill>
                  <a:srgbClr val="000000"/>
                </a:solidFill>
              </a:rPr>
              <a:t> “</a:t>
            </a:r>
            <a:r>
              <a:rPr lang="en-US" dirty="0">
                <a:solidFill>
                  <a:srgbClr val="000000"/>
                </a:solidFill>
              </a:rPr>
              <a:t>A military jury convicted two British servicemen yesterday of involvement in abusing Iraqi civilians” </a:t>
            </a:r>
          </a:p>
          <a:p>
            <a:pPr marL="859136" lvl="3" indent="0" eaLnBrk="1" hangingPunct="1">
              <a:buFontTx/>
              <a:buChar char="•"/>
            </a:pPr>
            <a:r>
              <a:rPr lang="en-US" dirty="0">
                <a:solidFill>
                  <a:srgbClr val="000000"/>
                </a:solidFill>
              </a:rPr>
              <a:t> “LTC is charged under Article 128 of the UCMJ (Uniform Code of Military Justice) for "Aggravated Assault" for his handling of an Iraqi prisoner after his capture”</a:t>
            </a:r>
          </a:p>
          <a:p>
            <a:pPr marL="859136" lvl="3" indent="0" eaLnBrk="1" hangingPunct="1">
              <a:buFontTx/>
              <a:buChar char="•"/>
            </a:pPr>
            <a:r>
              <a:rPr lang="en-US" dirty="0">
                <a:solidFill>
                  <a:srgbClr val="000000"/>
                </a:solidFill>
              </a:rPr>
              <a:t> “Four Soldiers from the 101</a:t>
            </a:r>
            <a:r>
              <a:rPr lang="en-US" baseline="30000" dirty="0">
                <a:solidFill>
                  <a:srgbClr val="000000"/>
                </a:solidFill>
              </a:rPr>
              <a:t>st</a:t>
            </a:r>
            <a:r>
              <a:rPr lang="en-US" dirty="0">
                <a:solidFill>
                  <a:srgbClr val="000000"/>
                </a:solidFill>
              </a:rPr>
              <a:t> Airborne Division rape and kill a 14-year old girl and kill her family.”</a:t>
            </a:r>
          </a:p>
          <a:p>
            <a:pPr marL="630033" lvl="1" indent="0" eaLnBrk="1" hangingPunct="1">
              <a:buFontTx/>
              <a:buChar char="•"/>
            </a:pPr>
            <a:r>
              <a:rPr lang="en-US" dirty="0"/>
              <a:t> Normally, the actions of an E-3, E-4, O-3 or O-4 would not have a strategic, world-wide impact on the policies of the United States.  However, that’s exactly what happened in the Abu Ghraib case.  These detainee abusers noted above substantially damaged U.S. policy in the Middle East.</a:t>
            </a:r>
          </a:p>
          <a:p>
            <a:pPr marL="630033" lvl="1" indent="0" eaLnBrk="1" hangingPunct="1">
              <a:buFontTx/>
              <a:buChar char="•"/>
            </a:pPr>
            <a:r>
              <a:rPr lang="en-US" dirty="0"/>
              <a:t> The bottom line is that complying with the Soldier’s Rules HAS a strategic impact!</a:t>
            </a:r>
          </a:p>
          <a:p>
            <a:pPr eaLnBrk="1" hangingPunct="1"/>
            <a:endParaRPr lang="en-US" dirty="0"/>
          </a:p>
        </p:txBody>
      </p:sp>
    </p:spTree>
    <p:extLst>
      <p:ext uri="{BB962C8B-B14F-4D97-AF65-F5344CB8AC3E}">
        <p14:creationId xmlns:p14="http://schemas.microsoft.com/office/powerpoint/2010/main" val="397530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1"/>
            <a:ext cx="27432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457201"/>
            <a:ext cx="80264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457201"/>
            <a:ext cx="10972800" cy="5668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2569452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1847594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3156964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848073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84D9DC6-0198-4B55-8219-970D1E3D0445}"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180338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2782667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3031584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98043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84D9DC6-0198-4B55-8219-970D1E3D0445}"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8691744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84D9DC6-0198-4B55-8219-970D1E3D0445}"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1802246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84D9DC6-0198-4B55-8219-970D1E3D0445}"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3156063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84D9DC6-0198-4B55-8219-970D1E3D0445}"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C0DCDF-0D91-443E-9753-082F76339C4E}" type="slidenum">
              <a:rPr lang="en-US" smtClean="0"/>
              <a:t>‹#›</a:t>
            </a:fld>
            <a:endParaRPr lang="en-US"/>
          </a:p>
        </p:txBody>
      </p:sp>
    </p:spTree>
    <p:extLst>
      <p:ext uri="{BB962C8B-B14F-4D97-AF65-F5344CB8AC3E}">
        <p14:creationId xmlns:p14="http://schemas.microsoft.com/office/powerpoint/2010/main" val="3109856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EB6D21-4908-4D10-983F-F0B26A284D47}"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3750FD-DDC9-4C06-B61E-8FFB7271D7FF}" type="datetimeFigureOut">
              <a:rPr lang="en-US" smtClean="0"/>
              <a:pPr/>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EB6D21-4908-4D10-983F-F0B26A284D47}"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3750FD-DDC9-4C06-B61E-8FFB7271D7FF}" type="datetimeFigureOut">
              <a:rPr lang="en-US" smtClean="0"/>
              <a:pPr/>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EB6D21-4908-4D10-983F-F0B26A284D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73750FD-DDC9-4C06-B61E-8FFB7271D7FF}" type="datetimeFigureOut">
              <a:rPr lang="en-US" smtClean="0"/>
              <a:pPr/>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EB6D21-4908-4D10-983F-F0B26A284D47}"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273750FD-DDC9-4C06-B61E-8FFB7271D7FF}" type="datetimeFigureOut">
              <a:rPr lang="en-US" smtClean="0"/>
              <a:pPr/>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EB6D21-4908-4D10-983F-F0B26A284D47}"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73750FD-DDC9-4C06-B61E-8FFB7271D7FF}" type="datetimeFigureOut">
              <a:rPr lang="en-US" smtClean="0"/>
              <a:pPr/>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EB6D21-4908-4D10-983F-F0B26A284D47}"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73750FD-DDC9-4C06-B61E-8FFB7271D7FF}" type="datetimeFigureOut">
              <a:rPr lang="en-US" smtClean="0"/>
              <a:pPr/>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EB6D21-4908-4D10-983F-F0B26A284D47}"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5468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234149" y="6536938"/>
            <a:ext cx="3000894" cy="365125"/>
          </a:xfrm>
          <a:prstGeom prst="rect">
            <a:avLst/>
          </a:prstGeom>
        </p:spPr>
        <p:txBody>
          <a:bodyPr/>
          <a:lstStyle/>
          <a:p>
            <a:fld id="{96DFF08F-DC6B-4601-B491-B0F83F6DD2DA}" type="datetimeFigureOut">
              <a:rPr lang="en-US" smtClean="0"/>
              <a:pPr/>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25026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234149" y="6536938"/>
            <a:ext cx="3000894" cy="365125"/>
          </a:xfrm>
          <a:prstGeom prst="rect">
            <a:avLst/>
          </a:prstGeom>
        </p:spPr>
        <p:txBody>
          <a:bodyPr/>
          <a:lstStyle>
            <a:lvl1pPr>
              <a:defRPr>
                <a:solidFill>
                  <a:schemeClr val="tx2"/>
                </a:solidFill>
              </a:defRPr>
            </a:lvl1pPr>
          </a:lstStyle>
          <a:p>
            <a:fld id="{96DFF08F-DC6B-4601-B491-B0F83F6DD2DA}" type="datetimeFigureOut">
              <a:rPr lang="en-US" dirty="0"/>
              <a:pPr/>
              <a:t>10/21/2024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9519310"/>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234149" y="6536938"/>
            <a:ext cx="3000894" cy="365125"/>
          </a:xfrm>
          <a:prstGeom prst="rect">
            <a:avLst/>
          </a:prstGeom>
        </p:spPr>
        <p:txBody>
          <a:bodyPr/>
          <a:lstStyle/>
          <a:p>
            <a:fld id="{96DFF08F-DC6B-4601-B491-B0F83F6DD2DA}"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49075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234149" y="6536938"/>
            <a:ext cx="3000894" cy="365125"/>
          </a:xfrm>
          <a:prstGeom prst="rect">
            <a:avLst/>
          </a:prstGeom>
        </p:spPr>
        <p:txBody>
          <a:bodyPr/>
          <a:lstStyle/>
          <a:p>
            <a:fld id="{96DFF08F-DC6B-4601-B491-B0F83F6DD2DA}" type="datetimeFigureOut">
              <a:rPr lang="en-US" dirty="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38943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234149" y="6536938"/>
            <a:ext cx="3000894" cy="365125"/>
          </a:xfrm>
          <a:prstGeom prst="rect">
            <a:avLst/>
          </a:prstGeom>
        </p:spPr>
        <p:txBody>
          <a:bodyPr/>
          <a:lstStyle/>
          <a:p>
            <a:fld id="{96DFF08F-DC6B-4601-B491-B0F83F6DD2DA}" type="datetimeFigureOut">
              <a:rPr lang="en-US" dirty="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44760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34149" y="6536938"/>
            <a:ext cx="3000894" cy="365125"/>
          </a:xfrm>
          <a:prstGeom prst="rect">
            <a:avLst/>
          </a:prstGeom>
        </p:spPr>
        <p:txBody>
          <a:bodyPr/>
          <a:lstStyle/>
          <a:p>
            <a:fld id="{96DFF08F-DC6B-4601-B491-B0F83F6DD2DA}" type="datetimeFigureOut">
              <a:rPr lang="en-US" dirty="0"/>
              <a:t>10/21/2024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256172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234149" y="6536938"/>
            <a:ext cx="3000894" cy="365125"/>
          </a:xfrm>
          <a:prstGeom prst="rect">
            <a:avLst/>
          </a:prstGeom>
        </p:spPr>
        <p:txBody>
          <a:bodyPr/>
          <a:lstStyle/>
          <a:p>
            <a:fld id="{96DFF08F-DC6B-4601-B491-B0F83F6DD2DA}"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76056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234149" y="6536938"/>
            <a:ext cx="3000894" cy="365125"/>
          </a:xfrm>
          <a:prstGeom prst="rect">
            <a:avLst/>
          </a:prstGeom>
        </p:spPr>
        <p:txBody>
          <a:bodyPr/>
          <a:lstStyle/>
          <a:p>
            <a:fld id="{96DFF08F-DC6B-4601-B491-B0F83F6DD2DA}"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50954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34149" y="6536938"/>
            <a:ext cx="3000894" cy="365125"/>
          </a:xfrm>
          <a:prstGeom prst="rect">
            <a:avLst/>
          </a:prstGeom>
        </p:spPr>
        <p:txBody>
          <a:bodyPr/>
          <a:lstStyle/>
          <a:p>
            <a:fld id="{96DFF08F-DC6B-4601-B491-B0F83F6DD2DA}"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23129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a:prstGeom prst="rect">
            <a:avLst/>
          </a:prstGeom>
        </p:spPr>
        <p:txBody>
          <a:bodyPr/>
          <a:lstStyle/>
          <a:p>
            <a:fld id="{96DFF08F-DC6B-4601-B491-B0F83F6DD2DA}" type="datetimeFigureOut">
              <a:rPr lang="en-US" dirty="0"/>
              <a:t>10/21/2024</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69268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457201"/>
            <a:ext cx="10972800" cy="5668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6676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960438"/>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056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2EC94D-3EF3-4B3C-8655-458A2911D6B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CE564-CC93-4D2E-B4E1-CE9EC75BA7CC}" type="slidenum">
              <a:rPr lang="en-US" smtClean="0"/>
              <a:t>‹#›</a:t>
            </a:fld>
            <a:endParaRPr lang="en-US"/>
          </a:p>
        </p:txBody>
      </p:sp>
    </p:spTree>
    <p:extLst>
      <p:ext uri="{BB962C8B-B14F-4D97-AF65-F5344CB8AC3E}">
        <p14:creationId xmlns:p14="http://schemas.microsoft.com/office/powerpoint/2010/main" val="8518201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2EC94D-3EF3-4B3C-8655-458A2911D6B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CE564-CC93-4D2E-B4E1-CE9EC75BA7CC}" type="slidenum">
              <a:rPr lang="en-US" smtClean="0"/>
              <a:t>‹#›</a:t>
            </a:fld>
            <a:endParaRPr lang="en-US"/>
          </a:p>
        </p:txBody>
      </p:sp>
    </p:spTree>
    <p:extLst>
      <p:ext uri="{BB962C8B-B14F-4D97-AF65-F5344CB8AC3E}">
        <p14:creationId xmlns:p14="http://schemas.microsoft.com/office/powerpoint/2010/main" val="15137089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2EC94D-3EF3-4B3C-8655-458A2911D6B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CE564-CC93-4D2E-B4E1-CE9EC75BA7CC}" type="slidenum">
              <a:rPr lang="en-US" smtClean="0"/>
              <a:t>‹#›</a:t>
            </a:fld>
            <a:endParaRPr lang="en-US"/>
          </a:p>
        </p:txBody>
      </p:sp>
    </p:spTree>
    <p:extLst>
      <p:ext uri="{BB962C8B-B14F-4D97-AF65-F5344CB8AC3E}">
        <p14:creationId xmlns:p14="http://schemas.microsoft.com/office/powerpoint/2010/main" val="412023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2EC94D-3EF3-4B3C-8655-458A2911D6B3}"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CE564-CC93-4D2E-B4E1-CE9EC75BA7CC}" type="slidenum">
              <a:rPr lang="en-US" smtClean="0"/>
              <a:t>‹#›</a:t>
            </a:fld>
            <a:endParaRPr lang="en-US"/>
          </a:p>
        </p:txBody>
      </p:sp>
    </p:spTree>
    <p:extLst>
      <p:ext uri="{BB962C8B-B14F-4D97-AF65-F5344CB8AC3E}">
        <p14:creationId xmlns:p14="http://schemas.microsoft.com/office/powerpoint/2010/main" val="10144070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C2EC94D-3EF3-4B3C-8655-458A2911D6B3}"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DCE564-CC93-4D2E-B4E1-CE9EC75BA7CC}" type="slidenum">
              <a:rPr lang="en-US" smtClean="0"/>
              <a:t>‹#›</a:t>
            </a:fld>
            <a:endParaRPr lang="en-US"/>
          </a:p>
        </p:txBody>
      </p:sp>
    </p:spTree>
    <p:extLst>
      <p:ext uri="{BB962C8B-B14F-4D97-AF65-F5344CB8AC3E}">
        <p14:creationId xmlns:p14="http://schemas.microsoft.com/office/powerpoint/2010/main" val="428564986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C2EC94D-3EF3-4B3C-8655-458A2911D6B3}"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DCE564-CC93-4D2E-B4E1-CE9EC75BA7CC}" type="slidenum">
              <a:rPr lang="en-US" smtClean="0"/>
              <a:t>‹#›</a:t>
            </a:fld>
            <a:endParaRPr lang="en-US"/>
          </a:p>
        </p:txBody>
      </p:sp>
    </p:spTree>
    <p:extLst>
      <p:ext uri="{BB962C8B-B14F-4D97-AF65-F5344CB8AC3E}">
        <p14:creationId xmlns:p14="http://schemas.microsoft.com/office/powerpoint/2010/main" val="8922998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C2EC94D-3EF3-4B3C-8655-458A2911D6B3}"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DCE564-CC93-4D2E-B4E1-CE9EC75BA7CC}" type="slidenum">
              <a:rPr lang="en-US" smtClean="0"/>
              <a:t>‹#›</a:t>
            </a:fld>
            <a:endParaRPr lang="en-US"/>
          </a:p>
        </p:txBody>
      </p:sp>
    </p:spTree>
    <p:extLst>
      <p:ext uri="{BB962C8B-B14F-4D97-AF65-F5344CB8AC3E}">
        <p14:creationId xmlns:p14="http://schemas.microsoft.com/office/powerpoint/2010/main" val="3003139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2EC94D-3EF3-4B3C-8655-458A2911D6B3}"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CE564-CC93-4D2E-B4E1-CE9EC75BA7CC}" type="slidenum">
              <a:rPr lang="en-US" smtClean="0"/>
              <a:t>‹#›</a:t>
            </a:fld>
            <a:endParaRPr lang="en-US"/>
          </a:p>
        </p:txBody>
      </p:sp>
    </p:spTree>
    <p:extLst>
      <p:ext uri="{BB962C8B-B14F-4D97-AF65-F5344CB8AC3E}">
        <p14:creationId xmlns:p14="http://schemas.microsoft.com/office/powerpoint/2010/main" val="40850605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C2EC94D-3EF3-4B3C-8655-458A2911D6B3}"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DCE564-CC93-4D2E-B4E1-CE9EC75BA7CC}" type="slidenum">
              <a:rPr lang="en-US" smtClean="0"/>
              <a:t>‹#›</a:t>
            </a:fld>
            <a:endParaRPr lang="en-US"/>
          </a:p>
        </p:txBody>
      </p:sp>
    </p:spTree>
    <p:extLst>
      <p:ext uri="{BB962C8B-B14F-4D97-AF65-F5344CB8AC3E}">
        <p14:creationId xmlns:p14="http://schemas.microsoft.com/office/powerpoint/2010/main" val="12000101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C2EC94D-3EF3-4B3C-8655-458A2911D6B3}"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CE564-CC93-4D2E-B4E1-CE9EC75BA7CC}" type="slidenum">
              <a:rPr lang="en-US" smtClean="0"/>
              <a:t>‹#›</a:t>
            </a:fld>
            <a:endParaRPr lang="en-US"/>
          </a:p>
        </p:txBody>
      </p:sp>
    </p:spTree>
    <p:extLst>
      <p:ext uri="{BB962C8B-B14F-4D97-AF65-F5344CB8AC3E}">
        <p14:creationId xmlns:p14="http://schemas.microsoft.com/office/powerpoint/2010/main" val="25404032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DCE564-CC93-4D2E-B4E1-CE9EC75BA7CC}" type="slidenum">
              <a:rPr lang="en-US" smtClean="0"/>
              <a:t>‹#›</a:t>
            </a:fld>
            <a:endParaRPr lang="en-US"/>
          </a:p>
        </p:txBody>
      </p:sp>
    </p:spTree>
    <p:extLst>
      <p:ext uri="{BB962C8B-B14F-4D97-AF65-F5344CB8AC3E}">
        <p14:creationId xmlns:p14="http://schemas.microsoft.com/office/powerpoint/2010/main" val="1990802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6"/>
            <a:ext cx="11471565"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524000" y="3970316"/>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318485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19201" y="6376545"/>
            <a:ext cx="3460057" cy="365125"/>
          </a:xfrm>
          <a:prstGeom prst="rect">
            <a:avLst/>
          </a:prstGeom>
        </p:spPr>
        <p:txBody>
          <a:bodyPr/>
          <a:lstStyle/>
          <a:p>
            <a:fld id="{96DFF08F-DC6B-4601-B491-B0F83F6DD2DA}"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7053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2"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3984401"/>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66800" y="6529921"/>
            <a:ext cx="3460057" cy="365125"/>
          </a:xfrm>
          <a:prstGeom prst="rect">
            <a:avLst/>
          </a:prstGeom>
        </p:spPr>
        <p:txBody>
          <a:bodyPr/>
          <a:lstStyle>
            <a:lvl1pPr>
              <a:defRPr>
                <a:solidFill>
                  <a:schemeClr val="tx2"/>
                </a:solidFill>
              </a:defRPr>
            </a:lvl1pPr>
          </a:lstStyle>
          <a:p>
            <a:fld id="{96DFF08F-DC6B-4601-B491-B0F83F6DD2DA}" type="datetimeFigureOut">
              <a:rPr lang="en-US" dirty="0"/>
              <a:pPr/>
              <a:t>10/21/2024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1792906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6"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00800" y="2011680"/>
            <a:ext cx="48768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66800" y="6529921"/>
            <a:ext cx="3460057" cy="365125"/>
          </a:xfrm>
          <a:prstGeom prst="rect">
            <a:avLst/>
          </a:prstGeom>
        </p:spPr>
        <p:txBody>
          <a:bodyPr/>
          <a:lstStyle/>
          <a:p>
            <a:fld id="{96DFF08F-DC6B-4601-B491-B0F83F6DD2DA}"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945569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4400" y="2656566"/>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571" y="1913470"/>
            <a:ext cx="48768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00571" y="2656564"/>
            <a:ext cx="48768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66800" y="6529921"/>
            <a:ext cx="3460057" cy="365125"/>
          </a:xfrm>
          <a:prstGeom prst="rect">
            <a:avLst/>
          </a:prstGeom>
        </p:spPr>
        <p:txBody>
          <a:bodyPr/>
          <a:lstStyle/>
          <a:p>
            <a:fld id="{96DFF08F-DC6B-4601-B491-B0F83F6DD2DA}" type="datetimeFigureOut">
              <a:rPr lang="en-US" dirty="0"/>
              <a:t>10/21/2024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258890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66800" y="6529921"/>
            <a:ext cx="3460057" cy="365125"/>
          </a:xfrm>
          <a:prstGeom prst="rect">
            <a:avLst/>
          </a:prstGeom>
        </p:spPr>
        <p:txBody>
          <a:bodyPr/>
          <a:lstStyle/>
          <a:p>
            <a:fld id="{96DFF08F-DC6B-4601-B491-B0F83F6DD2DA}" type="datetimeFigureOut">
              <a:rPr lang="en-US" dirty="0"/>
              <a:t>10/21/2024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44528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66800" y="6529921"/>
            <a:ext cx="3460057" cy="365125"/>
          </a:xfrm>
          <a:prstGeom prst="rect">
            <a:avLst/>
          </a:prstGeom>
        </p:spPr>
        <p:txBody>
          <a:bodyPr/>
          <a:lstStyle/>
          <a:p>
            <a:fld id="{96DFF08F-DC6B-4601-B491-B0F83F6DD2DA}" type="datetimeFigureOut">
              <a:rPr lang="en-US" dirty="0"/>
              <a:t>10/21/2024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28783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914400" y="2148840"/>
            <a:ext cx="6096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56757" y="2147488"/>
            <a:ext cx="341376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66800" y="6529921"/>
            <a:ext cx="3460057" cy="365125"/>
          </a:xfrm>
          <a:prstGeom prst="rect">
            <a:avLst/>
          </a:prstGeom>
        </p:spPr>
        <p:txBody>
          <a:bodyPr/>
          <a:lstStyle/>
          <a:p>
            <a:fld id="{96DFF08F-DC6B-4601-B491-B0F83F6DD2DA}"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648630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914400" y="2211494"/>
            <a:ext cx="633984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847135" y="2150621"/>
            <a:ext cx="341376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66800" y="6529921"/>
            <a:ext cx="3460057" cy="365125"/>
          </a:xfrm>
          <a:prstGeom prst="rect">
            <a:avLst/>
          </a:prstGeom>
        </p:spPr>
        <p:txBody>
          <a:bodyPr/>
          <a:lstStyle/>
          <a:p>
            <a:fld id="{96DFF08F-DC6B-4601-B491-B0F83F6DD2DA}" type="datetimeFigureOut">
              <a:rPr lang="en-US" dirty="0"/>
              <a:t>10/21/2024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232363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6800" y="6529921"/>
            <a:ext cx="3460057" cy="365125"/>
          </a:xfrm>
          <a:prstGeom prst="rect">
            <a:avLst/>
          </a:prstGeom>
        </p:spPr>
        <p:txBody>
          <a:bodyPr/>
          <a:lstStyle/>
          <a:p>
            <a:fld id="{96DFF08F-DC6B-4601-B491-B0F83F6DD2DA}" type="datetimeFigureOut">
              <a:rPr lang="en-US" dirty="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407076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5" y="609600"/>
            <a:ext cx="240238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609600"/>
            <a:ext cx="7973291"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1" y="6422856"/>
            <a:ext cx="2743196" cy="365125"/>
          </a:xfrm>
          <a:prstGeom prst="rect">
            <a:avLst/>
          </a:prstGeom>
        </p:spPr>
        <p:txBody>
          <a:bodyPr/>
          <a:lstStyle/>
          <a:p>
            <a:fld id="{96DFF08F-DC6B-4601-B491-B0F83F6DD2DA}" type="datetimeFigureOut">
              <a:rPr lang="en-US" dirty="0"/>
              <a:t>10/21/2024</a:t>
            </a:fld>
            <a:endParaRPr lang="en-US" dirty="0"/>
          </a:p>
        </p:txBody>
      </p:sp>
      <p:sp>
        <p:nvSpPr>
          <p:cNvPr id="5" name="Footer Placeholder 4"/>
          <p:cNvSpPr>
            <a:spLocks noGrp="1"/>
          </p:cNvSpPr>
          <p:nvPr>
            <p:ph type="ftr" sz="quarter" idx="11"/>
          </p:nvPr>
        </p:nvSpPr>
        <p:spPr>
          <a:xfrm>
            <a:off x="3776136" y="6422856"/>
            <a:ext cx="4279669" cy="365125"/>
          </a:xfrm>
        </p:spPr>
        <p:txBody>
          <a:bodyPr/>
          <a:lstStyle/>
          <a:p>
            <a:endParaRPr lang="en-US" dirty="0"/>
          </a:p>
        </p:txBody>
      </p:sp>
      <p:sp>
        <p:nvSpPr>
          <p:cNvPr id="6" name="Slide Number Placeholder 5"/>
          <p:cNvSpPr>
            <a:spLocks noGrp="1"/>
          </p:cNvSpPr>
          <p:nvPr>
            <p:ph type="sldNum" sz="quarter" idx="12"/>
          </p:nvPr>
        </p:nvSpPr>
        <p:spPr>
          <a:xfrm>
            <a:off x="8073050" y="6422856"/>
            <a:ext cx="879759"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754594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Current as of 14 May 2014</a:t>
            </a: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a:defRPr/>
            </a:pPr>
            <a:fld id="{88EDD596-5ADB-4C58-9793-C416C4D0F14A}" type="slidenum">
              <a:rPr lang="en-US"/>
              <a:pPr>
                <a:defRPr/>
              </a:pPr>
              <a:t>‹#›</a:t>
            </a:fld>
            <a:endParaRPr lang="en-US" dirty="0"/>
          </a:p>
        </p:txBody>
      </p:sp>
    </p:spTree>
    <p:extLst>
      <p:ext uri="{BB962C8B-B14F-4D97-AF65-F5344CB8AC3E}">
        <p14:creationId xmlns:p14="http://schemas.microsoft.com/office/powerpoint/2010/main" val="359604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a:defRPr/>
            </a:pPr>
            <a:r>
              <a:rPr lang="en-US"/>
              <a:t>Current as of 14 May 2014</a:t>
            </a:r>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a:defRPr/>
            </a:pPr>
            <a:fld id="{35E7017E-1B6C-4EE3-A4E2-F6637CC50609}" type="slidenum">
              <a:rPr lang="en-US"/>
              <a:pPr>
                <a:defRPr/>
              </a:pPr>
              <a:t>‹#›</a:t>
            </a:fld>
            <a:endParaRPr lang="en-US" dirty="0"/>
          </a:p>
        </p:txBody>
      </p:sp>
    </p:spTree>
    <p:extLst>
      <p:ext uri="{BB962C8B-B14F-4D97-AF65-F5344CB8AC3E}">
        <p14:creationId xmlns:p14="http://schemas.microsoft.com/office/powerpoint/2010/main" val="2084908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25963"/>
          </a:xfrm>
        </p:spPr>
        <p:txBody>
          <a:bodyPr/>
          <a:lstStyle/>
          <a:p>
            <a:pPr lvl="0"/>
            <a:endParaRPr lang="en-US" noProof="0" dirty="0"/>
          </a:p>
        </p:txBody>
      </p:sp>
    </p:spTree>
    <p:extLst>
      <p:ext uri="{BB962C8B-B14F-4D97-AF65-F5344CB8AC3E}">
        <p14:creationId xmlns:p14="http://schemas.microsoft.com/office/powerpoint/2010/main" val="395485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6.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57200"/>
            <a:ext cx="10972800" cy="960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75268" name="Rectangle 4"/>
          <p:cNvSpPr>
            <a:spLocks noChangeArrowheads="1"/>
          </p:cNvSpPr>
          <p:nvPr/>
        </p:nvSpPr>
        <p:spPr bwMode="auto">
          <a:xfrm>
            <a:off x="472018" y="304800"/>
            <a:ext cx="11313583" cy="6248400"/>
          </a:xfrm>
          <a:prstGeom prst="rect">
            <a:avLst/>
          </a:prstGeom>
          <a:noFill/>
          <a:ln w="101600">
            <a:solidFill>
              <a:srgbClr val="FF0000"/>
            </a:solidFill>
            <a:miter lim="800000"/>
            <a:headEnd/>
            <a:tailEnd/>
          </a:ln>
          <a:effectLst>
            <a:outerShdw dist="107763" dir="2700000" algn="ctr" rotWithShape="0">
              <a:schemeClr val="accent1"/>
            </a:outerShdw>
          </a:effectLst>
        </p:spPr>
        <p:txBody>
          <a:bodyPr wrap="none" anchor="ctr"/>
          <a:lstStyle/>
          <a:p>
            <a:pPr algn="ctr">
              <a:defRPr/>
            </a:pPr>
            <a:endParaRPr lang="en-US" sz="2400" dirty="0">
              <a:solidFill>
                <a:srgbClr val="FF0000"/>
              </a:solidFill>
              <a:latin typeface="Times New Roman" pitchFamily="18" charset="0"/>
            </a:endParaRPr>
          </a:p>
        </p:txBody>
      </p:sp>
      <p:sp>
        <p:nvSpPr>
          <p:cNvPr id="1675269" name="Text Box 5"/>
          <p:cNvSpPr txBox="1">
            <a:spLocks noChangeArrowheads="1"/>
          </p:cNvSpPr>
          <p:nvPr/>
        </p:nvSpPr>
        <p:spPr bwMode="auto">
          <a:xfrm>
            <a:off x="4775200" y="6172200"/>
            <a:ext cx="7010400" cy="406400"/>
          </a:xfrm>
          <a:prstGeom prst="rect">
            <a:avLst/>
          </a:prstGeom>
          <a:solidFill>
            <a:srgbClr val="FF0000"/>
          </a:solidFill>
          <a:ln w="9525" algn="ctr">
            <a:solidFill>
              <a:srgbClr val="FF0000"/>
            </a:solidFill>
            <a:miter lim="800000"/>
            <a:headEnd/>
            <a:tailEnd/>
          </a:ln>
          <a:effectLst/>
        </p:spPr>
        <p:txBody>
          <a:bodyPr>
            <a:spAutoFit/>
          </a:bodyPr>
          <a:lstStyle/>
          <a:p>
            <a:pPr marL="342900" indent="-342900" algn="ctr" eaLnBrk="1" hangingPunct="1">
              <a:spcBef>
                <a:spcPct val="50000"/>
              </a:spcBef>
              <a:defRPr/>
            </a:pPr>
            <a:r>
              <a:rPr lang="en-US" sz="2000" b="1" i="1" dirty="0">
                <a:solidFill>
                  <a:schemeClr val="bg1"/>
                </a:solidFill>
              </a:rPr>
              <a:t>Detention and Interrogation Operations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Arial" charset="0"/>
        </a:defRPr>
      </a:lvl2pPr>
      <a:lvl3pPr algn="ctr" rtl="0" eaLnBrk="0" fontAlgn="base" hangingPunct="0">
        <a:spcBef>
          <a:spcPct val="0"/>
        </a:spcBef>
        <a:spcAft>
          <a:spcPct val="0"/>
        </a:spcAft>
        <a:defRPr sz="4400">
          <a:solidFill>
            <a:srgbClr val="FF0000"/>
          </a:solidFill>
          <a:latin typeface="Arial" charset="0"/>
        </a:defRPr>
      </a:lvl3pPr>
      <a:lvl4pPr algn="ctr" rtl="0" eaLnBrk="0" fontAlgn="base" hangingPunct="0">
        <a:spcBef>
          <a:spcPct val="0"/>
        </a:spcBef>
        <a:spcAft>
          <a:spcPct val="0"/>
        </a:spcAft>
        <a:defRPr sz="4400">
          <a:solidFill>
            <a:srgbClr val="FF0000"/>
          </a:solidFill>
          <a:latin typeface="Arial" charset="0"/>
        </a:defRPr>
      </a:lvl4pPr>
      <a:lvl5pPr algn="ctr" rtl="0" eaLnBrk="0" fontAlgn="base" hangingPunct="0">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rgbClr val="FF0000"/>
          </a:solidFill>
          <a:latin typeface="Arial" charset="0"/>
        </a:defRPr>
      </a:lvl6pPr>
      <a:lvl7pPr marL="914400" algn="ctr" rtl="0" fontAlgn="base">
        <a:spcBef>
          <a:spcPct val="0"/>
        </a:spcBef>
        <a:spcAft>
          <a:spcPct val="0"/>
        </a:spcAft>
        <a:defRPr sz="4400">
          <a:solidFill>
            <a:srgbClr val="FF0000"/>
          </a:solidFill>
          <a:latin typeface="Arial" charset="0"/>
        </a:defRPr>
      </a:lvl7pPr>
      <a:lvl8pPr marL="1371600" algn="ctr" rtl="0" fontAlgn="base">
        <a:spcBef>
          <a:spcPct val="0"/>
        </a:spcBef>
        <a:spcAft>
          <a:spcPct val="0"/>
        </a:spcAft>
        <a:defRPr sz="4400">
          <a:solidFill>
            <a:srgbClr val="FF0000"/>
          </a:solidFill>
          <a:latin typeface="Arial" charset="0"/>
        </a:defRPr>
      </a:lvl8pPr>
      <a:lvl9pPr marL="1828800" algn="ctr" rtl="0" fontAlgn="base">
        <a:spcBef>
          <a:spcPct val="0"/>
        </a:spcBef>
        <a:spcAft>
          <a:spcPct val="0"/>
        </a:spcAft>
        <a:defRPr sz="44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rgbClr val="003B76"/>
          </a:solidFill>
          <a:latin typeface="+mn-lt"/>
          <a:ea typeface="+mn-ea"/>
          <a:cs typeface="+mn-cs"/>
        </a:defRPr>
      </a:lvl1pPr>
      <a:lvl2pPr marL="742950" indent="-285750" algn="l" rtl="0" eaLnBrk="0" fontAlgn="base" hangingPunct="0">
        <a:spcBef>
          <a:spcPct val="20000"/>
        </a:spcBef>
        <a:spcAft>
          <a:spcPct val="0"/>
        </a:spcAft>
        <a:buChar char="–"/>
        <a:defRPr sz="2800">
          <a:solidFill>
            <a:srgbClr val="003B76"/>
          </a:solidFill>
          <a:latin typeface="+mn-lt"/>
        </a:defRPr>
      </a:lvl2pPr>
      <a:lvl3pPr marL="1143000" indent="-228600" algn="l" rtl="0" eaLnBrk="0" fontAlgn="base" hangingPunct="0">
        <a:spcBef>
          <a:spcPct val="20000"/>
        </a:spcBef>
        <a:spcAft>
          <a:spcPct val="0"/>
        </a:spcAft>
        <a:buChar char="•"/>
        <a:defRPr sz="2400">
          <a:solidFill>
            <a:srgbClr val="003B76"/>
          </a:solidFill>
          <a:latin typeface="+mn-lt"/>
        </a:defRPr>
      </a:lvl3pPr>
      <a:lvl4pPr marL="1600200" indent="-228600" algn="l" rtl="0" eaLnBrk="0" fontAlgn="base" hangingPunct="0">
        <a:spcBef>
          <a:spcPct val="20000"/>
        </a:spcBef>
        <a:spcAft>
          <a:spcPct val="0"/>
        </a:spcAft>
        <a:buChar char="–"/>
        <a:defRPr sz="2000">
          <a:solidFill>
            <a:srgbClr val="003B76"/>
          </a:solidFill>
          <a:latin typeface="+mn-lt"/>
        </a:defRPr>
      </a:lvl4pPr>
      <a:lvl5pPr marL="2057400" indent="-228600" algn="l" rtl="0" eaLnBrk="0" fontAlgn="base" hangingPunct="0">
        <a:spcBef>
          <a:spcPct val="20000"/>
        </a:spcBef>
        <a:spcAft>
          <a:spcPct val="0"/>
        </a:spcAft>
        <a:buChar char="»"/>
        <a:defRPr sz="2000">
          <a:solidFill>
            <a:srgbClr val="003B76"/>
          </a:solidFill>
          <a:latin typeface="+mn-lt"/>
        </a:defRPr>
      </a:lvl5pPr>
      <a:lvl6pPr marL="2514600" indent="-228600" algn="l" rtl="0" fontAlgn="base">
        <a:spcBef>
          <a:spcPct val="20000"/>
        </a:spcBef>
        <a:spcAft>
          <a:spcPct val="0"/>
        </a:spcAft>
        <a:buChar char="»"/>
        <a:defRPr sz="2000">
          <a:solidFill>
            <a:srgbClr val="003B76"/>
          </a:solidFill>
          <a:latin typeface="+mn-lt"/>
        </a:defRPr>
      </a:lvl6pPr>
      <a:lvl7pPr marL="2971800" indent="-228600" algn="l" rtl="0" fontAlgn="base">
        <a:spcBef>
          <a:spcPct val="20000"/>
        </a:spcBef>
        <a:spcAft>
          <a:spcPct val="0"/>
        </a:spcAft>
        <a:buChar char="»"/>
        <a:defRPr sz="2000">
          <a:solidFill>
            <a:srgbClr val="003B76"/>
          </a:solidFill>
          <a:latin typeface="+mn-lt"/>
        </a:defRPr>
      </a:lvl7pPr>
      <a:lvl8pPr marL="3429000" indent="-228600" algn="l" rtl="0" fontAlgn="base">
        <a:spcBef>
          <a:spcPct val="20000"/>
        </a:spcBef>
        <a:spcAft>
          <a:spcPct val="0"/>
        </a:spcAft>
        <a:buChar char="»"/>
        <a:defRPr sz="2000">
          <a:solidFill>
            <a:srgbClr val="003B76"/>
          </a:solidFill>
          <a:latin typeface="+mn-lt"/>
        </a:defRPr>
      </a:lvl8pPr>
      <a:lvl9pPr marL="3886200" indent="-228600" algn="l" rtl="0" fontAlgn="base">
        <a:spcBef>
          <a:spcPct val="20000"/>
        </a:spcBef>
        <a:spcAft>
          <a:spcPct val="0"/>
        </a:spcAft>
        <a:buChar char="»"/>
        <a:defRPr sz="2000">
          <a:solidFill>
            <a:srgbClr val="003B7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0DCDF-0D91-443E-9753-082F76339C4E}" type="slidenum">
              <a:rPr lang="en-US" smtClean="0"/>
              <a:t>‹#›</a:t>
            </a:fld>
            <a:endParaRPr lang="en-US"/>
          </a:p>
        </p:txBody>
      </p:sp>
    </p:spTree>
    <p:extLst>
      <p:ext uri="{BB962C8B-B14F-4D97-AF65-F5344CB8AC3E}">
        <p14:creationId xmlns:p14="http://schemas.microsoft.com/office/powerpoint/2010/main" val="353273274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B6D21-4908-4D10-983F-F0B26A284D4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7564017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CE564-CC93-4D2E-B4E1-CE9EC75BA7CC}" type="slidenum">
              <a:rPr lang="en-US" smtClean="0"/>
              <a:t>‹#›</a:t>
            </a:fld>
            <a:endParaRPr lang="en-US"/>
          </a:p>
        </p:txBody>
      </p:sp>
    </p:spTree>
    <p:extLst>
      <p:ext uri="{BB962C8B-B14F-4D97-AF65-F5344CB8AC3E}">
        <p14:creationId xmlns:p14="http://schemas.microsoft.com/office/powerpoint/2010/main" val="312199471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13359" y="284176"/>
            <a:ext cx="103632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359" y="2011680"/>
            <a:ext cx="103632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588001" y="6422856"/>
            <a:ext cx="5414169"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1020185" y="6422856"/>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
        <p:nvSpPr>
          <p:cNvPr id="8" name="TextBox 7"/>
          <p:cNvSpPr txBox="1"/>
          <p:nvPr userDrawn="1"/>
        </p:nvSpPr>
        <p:spPr>
          <a:xfrm>
            <a:off x="508000" y="5638800"/>
            <a:ext cx="4775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685636627"/>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SxnX7BmdYmTmDM&amp;tbnid=l39uw6O6Y6k4rM:&amp;ved=0CAUQjRw&amp;url=http://felixfeatures.photoshelter.com/image/I00007U2mh3LIq00&amp;ei=ePVSUsupIJTI4AOdvIDADw&amp;psig=AFQjCNG2TvWbDQxajz-uLuGFnSlrJlnGuQ&amp;ust=1381254899699640"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7.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8.xml"/><Relationship Id="rId1" Type="http://schemas.openxmlformats.org/officeDocument/2006/relationships/slideLayout" Target="../slideLayouts/slideLayout35.xml"/><Relationship Id="rId4" Type="http://schemas.openxmlformats.org/officeDocument/2006/relationships/image" Target="../media/image8.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1.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hyperlink" Target="http://www.crwflags.com/fotw/images/i/ifrcrc.gif" TargetMode="External"/><Relationship Id="rId2" Type="http://schemas.openxmlformats.org/officeDocument/2006/relationships/notesSlide" Target="../notesSlides/notesSlide67.xml"/><Relationship Id="rId1" Type="http://schemas.openxmlformats.org/officeDocument/2006/relationships/slideLayout" Target="../slideLayouts/slideLayout39.xml"/><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0.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9700" y="2457450"/>
            <a:ext cx="6858000" cy="1557338"/>
          </a:xfrm>
        </p:spPr>
        <p:txBody>
          <a:bodyPr>
            <a:normAutofit fontScale="90000"/>
          </a:bodyPr>
          <a:lstStyle/>
          <a:p>
            <a:pPr>
              <a:defRPr/>
            </a:pPr>
            <a:r>
              <a:rPr lang="en-US" dirty="0"/>
              <a:t>Army STANDARD TRAINING PACKAGE</a:t>
            </a:r>
            <a:br>
              <a:rPr lang="en-US" dirty="0"/>
            </a:br>
            <a:endParaRPr lang="en-US" sz="2325"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050" y="2571750"/>
            <a:ext cx="951548" cy="951548"/>
          </a:xfrm>
          <a:prstGeom prst="rect">
            <a:avLst/>
          </a:prstGeom>
        </p:spPr>
      </p:pic>
    </p:spTree>
    <p:extLst>
      <p:ext uri="{BB962C8B-B14F-4D97-AF65-F5344CB8AC3E}">
        <p14:creationId xmlns:p14="http://schemas.microsoft.com/office/powerpoint/2010/main" val="2958608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6609" y="245429"/>
            <a:ext cx="9784080" cy="1508760"/>
          </a:xfrm>
          <a:noFill/>
        </p:spPr>
        <p:txBody>
          <a:bodyPr/>
          <a:lstStyle/>
          <a:p>
            <a:pPr eaLnBrk="1" hangingPunct="1"/>
            <a:r>
              <a:rPr lang="en-US" sz="3600" dirty="0"/>
              <a:t>Basic Standard: Detainee Ops</a:t>
            </a:r>
          </a:p>
        </p:txBody>
      </p:sp>
      <p:sp>
        <p:nvSpPr>
          <p:cNvPr id="739334" name="Text Box 6"/>
          <p:cNvSpPr txBox="1">
            <a:spLocks noChangeArrowheads="1"/>
          </p:cNvSpPr>
          <p:nvPr/>
        </p:nvSpPr>
        <p:spPr bwMode="auto">
          <a:xfrm>
            <a:off x="2286000" y="1981201"/>
            <a:ext cx="571500" cy="3387725"/>
          </a:xfrm>
          <a:prstGeom prst="rect">
            <a:avLst/>
          </a:prstGeom>
          <a:noFill/>
          <a:ln w="9525">
            <a:noFill/>
            <a:miter lim="800000"/>
            <a:headEnd/>
            <a:tailEnd/>
          </a:ln>
        </p:spPr>
        <p:txBody>
          <a:bodyPr wrap="none">
            <a:spAutoFit/>
          </a:bodyPr>
          <a:lstStyle/>
          <a:p>
            <a:r>
              <a:rPr lang="en-US" sz="3600" b="1" dirty="0">
                <a:solidFill>
                  <a:schemeClr val="bg1">
                    <a:lumMod val="50000"/>
                    <a:lumOff val="50000"/>
                  </a:schemeClr>
                </a:solidFill>
                <a:latin typeface="Verdana" pitchFamily="34" charset="0"/>
              </a:rPr>
              <a:t>T</a:t>
            </a:r>
          </a:p>
          <a:p>
            <a:r>
              <a:rPr lang="en-US" sz="3600" b="1" dirty="0">
                <a:solidFill>
                  <a:schemeClr val="bg1">
                    <a:lumMod val="50000"/>
                    <a:lumOff val="50000"/>
                  </a:schemeClr>
                </a:solidFill>
                <a:latin typeface="Verdana" pitchFamily="34" charset="0"/>
              </a:rPr>
              <a:t>H</a:t>
            </a:r>
          </a:p>
          <a:p>
            <a:r>
              <a:rPr lang="en-US" sz="3600" b="1" dirty="0">
                <a:solidFill>
                  <a:schemeClr val="bg1">
                    <a:lumMod val="50000"/>
                    <a:lumOff val="50000"/>
                  </a:schemeClr>
                </a:solidFill>
                <a:latin typeface="Verdana" pitchFamily="34" charset="0"/>
              </a:rPr>
              <a:t>I</a:t>
            </a:r>
          </a:p>
          <a:p>
            <a:r>
              <a:rPr lang="en-US" sz="3600" b="1" dirty="0">
                <a:solidFill>
                  <a:schemeClr val="bg1">
                    <a:lumMod val="50000"/>
                    <a:lumOff val="50000"/>
                  </a:schemeClr>
                </a:solidFill>
                <a:latin typeface="Verdana" pitchFamily="34" charset="0"/>
              </a:rPr>
              <a:t>N</a:t>
            </a:r>
          </a:p>
          <a:p>
            <a:r>
              <a:rPr lang="en-US" sz="3600" b="1" dirty="0">
                <a:solidFill>
                  <a:schemeClr val="bg1">
                    <a:lumMod val="50000"/>
                    <a:lumOff val="50000"/>
                  </a:schemeClr>
                </a:solidFill>
                <a:latin typeface="Verdana" pitchFamily="34" charset="0"/>
              </a:rPr>
              <a:t>K</a:t>
            </a:r>
          </a:p>
          <a:p>
            <a:endParaRPr lang="en-US" sz="3600" b="1" dirty="0">
              <a:solidFill>
                <a:schemeClr val="bg1">
                  <a:lumMod val="50000"/>
                  <a:lumOff val="50000"/>
                </a:schemeClr>
              </a:solidFill>
              <a:latin typeface="Verdana" pitchFamily="34" charset="0"/>
            </a:endParaRPr>
          </a:p>
        </p:txBody>
      </p:sp>
      <p:sp>
        <p:nvSpPr>
          <p:cNvPr id="739335" name="Text Box 7"/>
          <p:cNvSpPr txBox="1">
            <a:spLocks noChangeArrowheads="1"/>
          </p:cNvSpPr>
          <p:nvPr/>
        </p:nvSpPr>
        <p:spPr bwMode="auto">
          <a:xfrm>
            <a:off x="2743200" y="2065338"/>
            <a:ext cx="7131050" cy="519112"/>
          </a:xfrm>
          <a:prstGeom prst="rect">
            <a:avLst/>
          </a:prstGeom>
          <a:noFill/>
          <a:ln w="9525">
            <a:noFill/>
            <a:miter lim="800000"/>
            <a:headEnd/>
            <a:tailEnd/>
          </a:ln>
        </p:spPr>
        <p:txBody>
          <a:bodyPr wrap="none">
            <a:spAutoFit/>
          </a:bodyPr>
          <a:lstStyle/>
          <a:p>
            <a:r>
              <a:rPr lang="en-US" sz="2800" b="1" dirty="0"/>
              <a:t>reat all detainees with the same standard</a:t>
            </a:r>
          </a:p>
        </p:txBody>
      </p:sp>
      <p:sp>
        <p:nvSpPr>
          <p:cNvPr id="739336" name="Text Box 8"/>
          <p:cNvSpPr txBox="1">
            <a:spLocks noChangeArrowheads="1"/>
          </p:cNvSpPr>
          <p:nvPr/>
        </p:nvSpPr>
        <p:spPr bwMode="auto">
          <a:xfrm>
            <a:off x="2743201" y="2590801"/>
            <a:ext cx="5880136" cy="523220"/>
          </a:xfrm>
          <a:prstGeom prst="rect">
            <a:avLst/>
          </a:prstGeom>
          <a:noFill/>
          <a:ln w="9525">
            <a:noFill/>
            <a:miter lim="800000"/>
            <a:headEnd/>
            <a:tailEnd/>
          </a:ln>
        </p:spPr>
        <p:txBody>
          <a:bodyPr wrap="none">
            <a:spAutoFit/>
          </a:bodyPr>
          <a:lstStyle/>
          <a:p>
            <a:r>
              <a:rPr lang="en-US" sz="2800" b="1" dirty="0"/>
              <a:t>umane treatment is the standard*</a:t>
            </a:r>
          </a:p>
        </p:txBody>
      </p:sp>
      <p:sp>
        <p:nvSpPr>
          <p:cNvPr id="739337" name="Text Box 9"/>
          <p:cNvSpPr txBox="1">
            <a:spLocks noChangeArrowheads="1"/>
          </p:cNvSpPr>
          <p:nvPr/>
        </p:nvSpPr>
        <p:spPr bwMode="auto">
          <a:xfrm>
            <a:off x="2743201" y="3124201"/>
            <a:ext cx="7407275" cy="519113"/>
          </a:xfrm>
          <a:prstGeom prst="rect">
            <a:avLst/>
          </a:prstGeom>
          <a:noFill/>
          <a:ln w="9525">
            <a:noFill/>
            <a:miter lim="800000"/>
            <a:headEnd/>
            <a:tailEnd/>
          </a:ln>
        </p:spPr>
        <p:txBody>
          <a:bodyPr wrap="none">
            <a:spAutoFit/>
          </a:bodyPr>
          <a:lstStyle/>
          <a:p>
            <a:r>
              <a:rPr lang="en-US" sz="2800" b="1" dirty="0"/>
              <a:t>nterrogators interrogate (and no one else!)</a:t>
            </a:r>
          </a:p>
        </p:txBody>
      </p:sp>
      <p:sp>
        <p:nvSpPr>
          <p:cNvPr id="739338" name="Text Box 10"/>
          <p:cNvSpPr txBox="1">
            <a:spLocks noChangeArrowheads="1"/>
          </p:cNvSpPr>
          <p:nvPr/>
        </p:nvSpPr>
        <p:spPr bwMode="auto">
          <a:xfrm>
            <a:off x="2738438" y="3714751"/>
            <a:ext cx="3687762" cy="519113"/>
          </a:xfrm>
          <a:prstGeom prst="rect">
            <a:avLst/>
          </a:prstGeom>
          <a:noFill/>
          <a:ln w="9525">
            <a:noFill/>
            <a:miter lim="800000"/>
            <a:headEnd/>
            <a:tailEnd/>
          </a:ln>
        </p:spPr>
        <p:txBody>
          <a:bodyPr wrap="none">
            <a:spAutoFit/>
          </a:bodyPr>
          <a:lstStyle/>
          <a:p>
            <a:r>
              <a:rPr lang="en-US" sz="2800" b="1" dirty="0"/>
              <a:t>eed to report abuses</a:t>
            </a:r>
          </a:p>
        </p:txBody>
      </p:sp>
      <p:sp>
        <p:nvSpPr>
          <p:cNvPr id="739339" name="Text Box 11"/>
          <p:cNvSpPr txBox="1">
            <a:spLocks noChangeArrowheads="1"/>
          </p:cNvSpPr>
          <p:nvPr/>
        </p:nvSpPr>
        <p:spPr bwMode="auto">
          <a:xfrm>
            <a:off x="2743200" y="4265613"/>
            <a:ext cx="6553200" cy="2246769"/>
          </a:xfrm>
          <a:prstGeom prst="rect">
            <a:avLst/>
          </a:prstGeom>
          <a:noFill/>
          <a:ln w="9525">
            <a:noFill/>
            <a:miter lim="800000"/>
            <a:headEnd/>
            <a:tailEnd/>
          </a:ln>
        </p:spPr>
        <p:txBody>
          <a:bodyPr>
            <a:spAutoFit/>
          </a:bodyPr>
          <a:lstStyle/>
          <a:p>
            <a:r>
              <a:rPr lang="en-US" sz="2800" b="1" dirty="0"/>
              <a:t>now the approved techniques</a:t>
            </a:r>
          </a:p>
          <a:p>
            <a:endParaRPr lang="en-US" sz="2800" b="1" dirty="0"/>
          </a:p>
          <a:p>
            <a:endParaRPr lang="en-US" sz="2800" b="1" dirty="0"/>
          </a:p>
          <a:p>
            <a:r>
              <a:rPr lang="en-US" sz="2800" b="1" dirty="0"/>
              <a:t>*Humane treatment is the baseline standard (POWs get more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39334"/>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grpId="0" nodeType="afterEffect">
                                  <p:stCondLst>
                                    <p:cond delay="100"/>
                                  </p:stCondLst>
                                  <p:childTnLst>
                                    <p:set>
                                      <p:cBhvr>
                                        <p:cTn id="9" dur="1" fill="hold">
                                          <p:stCondLst>
                                            <p:cond delay="0"/>
                                          </p:stCondLst>
                                        </p:cTn>
                                        <p:tgtEl>
                                          <p:spTgt spid="739335"/>
                                        </p:tgtEl>
                                        <p:attrNameLst>
                                          <p:attrName>style.visibility</p:attrName>
                                        </p:attrNameLst>
                                      </p:cBhvr>
                                      <p:to>
                                        <p:strVal val="visible"/>
                                      </p:to>
                                    </p:set>
                                    <p:anim calcmode="lin" valueType="num">
                                      <p:cBhvr additive="base">
                                        <p:cTn id="10" dur="500" fill="hold"/>
                                        <p:tgtEl>
                                          <p:spTgt spid="739335"/>
                                        </p:tgtEl>
                                        <p:attrNameLst>
                                          <p:attrName>ppt_x</p:attrName>
                                        </p:attrNameLst>
                                      </p:cBhvr>
                                      <p:tavLst>
                                        <p:tav tm="0">
                                          <p:val>
                                            <p:strVal val="1+#ppt_w/2"/>
                                          </p:val>
                                        </p:tav>
                                        <p:tav tm="100000">
                                          <p:val>
                                            <p:strVal val="#ppt_x"/>
                                          </p:val>
                                        </p:tav>
                                      </p:tavLst>
                                    </p:anim>
                                    <p:anim calcmode="lin" valueType="num">
                                      <p:cBhvr additive="base">
                                        <p:cTn id="11" dur="500" fill="hold"/>
                                        <p:tgtEl>
                                          <p:spTgt spid="739335"/>
                                        </p:tgtEl>
                                        <p:attrNameLst>
                                          <p:attrName>ppt_y</p:attrName>
                                        </p:attrNameLst>
                                      </p:cBhvr>
                                      <p:tavLst>
                                        <p:tav tm="0">
                                          <p:val>
                                            <p:strVal val="#ppt_y"/>
                                          </p:val>
                                        </p:tav>
                                        <p:tav tm="100000">
                                          <p:val>
                                            <p:strVal val="#ppt_y"/>
                                          </p:val>
                                        </p:tav>
                                      </p:tavLst>
                                    </p:anim>
                                  </p:childTnLst>
                                </p:cTn>
                              </p:par>
                            </p:childTnLst>
                          </p:cTn>
                        </p:par>
                        <p:par>
                          <p:cTn id="12" fill="hold">
                            <p:stCondLst>
                              <p:cond delay="600"/>
                            </p:stCondLst>
                            <p:childTnLst>
                              <p:par>
                                <p:cTn id="13" presetID="2" presetClass="entr" presetSubtype="2" fill="hold" grpId="0" nodeType="afterEffect">
                                  <p:stCondLst>
                                    <p:cond delay="100"/>
                                  </p:stCondLst>
                                  <p:childTnLst>
                                    <p:set>
                                      <p:cBhvr>
                                        <p:cTn id="14" dur="1" fill="hold">
                                          <p:stCondLst>
                                            <p:cond delay="0"/>
                                          </p:stCondLst>
                                        </p:cTn>
                                        <p:tgtEl>
                                          <p:spTgt spid="739336"/>
                                        </p:tgtEl>
                                        <p:attrNameLst>
                                          <p:attrName>style.visibility</p:attrName>
                                        </p:attrNameLst>
                                      </p:cBhvr>
                                      <p:to>
                                        <p:strVal val="visible"/>
                                      </p:to>
                                    </p:set>
                                    <p:anim calcmode="lin" valueType="num">
                                      <p:cBhvr additive="base">
                                        <p:cTn id="15" dur="500" fill="hold"/>
                                        <p:tgtEl>
                                          <p:spTgt spid="739336"/>
                                        </p:tgtEl>
                                        <p:attrNameLst>
                                          <p:attrName>ppt_x</p:attrName>
                                        </p:attrNameLst>
                                      </p:cBhvr>
                                      <p:tavLst>
                                        <p:tav tm="0">
                                          <p:val>
                                            <p:strVal val="1+#ppt_w/2"/>
                                          </p:val>
                                        </p:tav>
                                        <p:tav tm="100000">
                                          <p:val>
                                            <p:strVal val="#ppt_x"/>
                                          </p:val>
                                        </p:tav>
                                      </p:tavLst>
                                    </p:anim>
                                    <p:anim calcmode="lin" valueType="num">
                                      <p:cBhvr additive="base">
                                        <p:cTn id="16" dur="500" fill="hold"/>
                                        <p:tgtEl>
                                          <p:spTgt spid="739336"/>
                                        </p:tgtEl>
                                        <p:attrNameLst>
                                          <p:attrName>ppt_y</p:attrName>
                                        </p:attrNameLst>
                                      </p:cBhvr>
                                      <p:tavLst>
                                        <p:tav tm="0">
                                          <p:val>
                                            <p:strVal val="#ppt_y"/>
                                          </p:val>
                                        </p:tav>
                                        <p:tav tm="100000">
                                          <p:val>
                                            <p:strVal val="#ppt_y"/>
                                          </p:val>
                                        </p:tav>
                                      </p:tavLst>
                                    </p:anim>
                                  </p:childTnLst>
                                </p:cTn>
                              </p:par>
                            </p:childTnLst>
                          </p:cTn>
                        </p:par>
                        <p:par>
                          <p:cTn id="17" fill="hold">
                            <p:stCondLst>
                              <p:cond delay="1200"/>
                            </p:stCondLst>
                            <p:childTnLst>
                              <p:par>
                                <p:cTn id="18" presetID="2" presetClass="entr" presetSubtype="2" fill="hold" grpId="0" nodeType="afterEffect">
                                  <p:stCondLst>
                                    <p:cond delay="100"/>
                                  </p:stCondLst>
                                  <p:childTnLst>
                                    <p:set>
                                      <p:cBhvr>
                                        <p:cTn id="19" dur="1" fill="hold">
                                          <p:stCondLst>
                                            <p:cond delay="0"/>
                                          </p:stCondLst>
                                        </p:cTn>
                                        <p:tgtEl>
                                          <p:spTgt spid="739337"/>
                                        </p:tgtEl>
                                        <p:attrNameLst>
                                          <p:attrName>style.visibility</p:attrName>
                                        </p:attrNameLst>
                                      </p:cBhvr>
                                      <p:to>
                                        <p:strVal val="visible"/>
                                      </p:to>
                                    </p:set>
                                    <p:anim calcmode="lin" valueType="num">
                                      <p:cBhvr additive="base">
                                        <p:cTn id="20" dur="500" fill="hold"/>
                                        <p:tgtEl>
                                          <p:spTgt spid="739337"/>
                                        </p:tgtEl>
                                        <p:attrNameLst>
                                          <p:attrName>ppt_x</p:attrName>
                                        </p:attrNameLst>
                                      </p:cBhvr>
                                      <p:tavLst>
                                        <p:tav tm="0">
                                          <p:val>
                                            <p:strVal val="1+#ppt_w/2"/>
                                          </p:val>
                                        </p:tav>
                                        <p:tav tm="100000">
                                          <p:val>
                                            <p:strVal val="#ppt_x"/>
                                          </p:val>
                                        </p:tav>
                                      </p:tavLst>
                                    </p:anim>
                                    <p:anim calcmode="lin" valueType="num">
                                      <p:cBhvr additive="base">
                                        <p:cTn id="21" dur="500" fill="hold"/>
                                        <p:tgtEl>
                                          <p:spTgt spid="739337"/>
                                        </p:tgtEl>
                                        <p:attrNameLst>
                                          <p:attrName>ppt_y</p:attrName>
                                        </p:attrNameLst>
                                      </p:cBhvr>
                                      <p:tavLst>
                                        <p:tav tm="0">
                                          <p:val>
                                            <p:strVal val="#ppt_y"/>
                                          </p:val>
                                        </p:tav>
                                        <p:tav tm="100000">
                                          <p:val>
                                            <p:strVal val="#ppt_y"/>
                                          </p:val>
                                        </p:tav>
                                      </p:tavLst>
                                    </p:anim>
                                  </p:childTnLst>
                                </p:cTn>
                              </p:par>
                            </p:childTnLst>
                          </p:cTn>
                        </p:par>
                        <p:par>
                          <p:cTn id="22" fill="hold">
                            <p:stCondLst>
                              <p:cond delay="1800"/>
                            </p:stCondLst>
                            <p:childTnLst>
                              <p:par>
                                <p:cTn id="23" presetID="2" presetClass="entr" presetSubtype="2" fill="hold" grpId="0" nodeType="afterEffect">
                                  <p:stCondLst>
                                    <p:cond delay="100"/>
                                  </p:stCondLst>
                                  <p:childTnLst>
                                    <p:set>
                                      <p:cBhvr>
                                        <p:cTn id="24" dur="1" fill="hold">
                                          <p:stCondLst>
                                            <p:cond delay="0"/>
                                          </p:stCondLst>
                                        </p:cTn>
                                        <p:tgtEl>
                                          <p:spTgt spid="739338"/>
                                        </p:tgtEl>
                                        <p:attrNameLst>
                                          <p:attrName>style.visibility</p:attrName>
                                        </p:attrNameLst>
                                      </p:cBhvr>
                                      <p:to>
                                        <p:strVal val="visible"/>
                                      </p:to>
                                    </p:set>
                                    <p:anim calcmode="lin" valueType="num">
                                      <p:cBhvr additive="base">
                                        <p:cTn id="25" dur="500" fill="hold"/>
                                        <p:tgtEl>
                                          <p:spTgt spid="739338"/>
                                        </p:tgtEl>
                                        <p:attrNameLst>
                                          <p:attrName>ppt_x</p:attrName>
                                        </p:attrNameLst>
                                      </p:cBhvr>
                                      <p:tavLst>
                                        <p:tav tm="0">
                                          <p:val>
                                            <p:strVal val="1+#ppt_w/2"/>
                                          </p:val>
                                        </p:tav>
                                        <p:tav tm="100000">
                                          <p:val>
                                            <p:strVal val="#ppt_x"/>
                                          </p:val>
                                        </p:tav>
                                      </p:tavLst>
                                    </p:anim>
                                    <p:anim calcmode="lin" valueType="num">
                                      <p:cBhvr additive="base">
                                        <p:cTn id="26" dur="500" fill="hold"/>
                                        <p:tgtEl>
                                          <p:spTgt spid="739338"/>
                                        </p:tgtEl>
                                        <p:attrNameLst>
                                          <p:attrName>ppt_y</p:attrName>
                                        </p:attrNameLst>
                                      </p:cBhvr>
                                      <p:tavLst>
                                        <p:tav tm="0">
                                          <p:val>
                                            <p:strVal val="#ppt_y"/>
                                          </p:val>
                                        </p:tav>
                                        <p:tav tm="100000">
                                          <p:val>
                                            <p:strVal val="#ppt_y"/>
                                          </p:val>
                                        </p:tav>
                                      </p:tavLst>
                                    </p:anim>
                                  </p:childTnLst>
                                </p:cTn>
                              </p:par>
                            </p:childTnLst>
                          </p:cTn>
                        </p:par>
                        <p:par>
                          <p:cTn id="27" fill="hold">
                            <p:stCondLst>
                              <p:cond delay="2400"/>
                            </p:stCondLst>
                            <p:childTnLst>
                              <p:par>
                                <p:cTn id="28" presetID="2" presetClass="entr" presetSubtype="2" fill="hold" grpId="0" nodeType="afterEffect">
                                  <p:stCondLst>
                                    <p:cond delay="100"/>
                                  </p:stCondLst>
                                  <p:childTnLst>
                                    <p:set>
                                      <p:cBhvr>
                                        <p:cTn id="29" dur="1" fill="hold">
                                          <p:stCondLst>
                                            <p:cond delay="0"/>
                                          </p:stCondLst>
                                        </p:cTn>
                                        <p:tgtEl>
                                          <p:spTgt spid="739339"/>
                                        </p:tgtEl>
                                        <p:attrNameLst>
                                          <p:attrName>style.visibility</p:attrName>
                                        </p:attrNameLst>
                                      </p:cBhvr>
                                      <p:to>
                                        <p:strVal val="visible"/>
                                      </p:to>
                                    </p:set>
                                    <p:anim calcmode="lin" valueType="num">
                                      <p:cBhvr additive="base">
                                        <p:cTn id="30" dur="500" fill="hold"/>
                                        <p:tgtEl>
                                          <p:spTgt spid="739339"/>
                                        </p:tgtEl>
                                        <p:attrNameLst>
                                          <p:attrName>ppt_x</p:attrName>
                                        </p:attrNameLst>
                                      </p:cBhvr>
                                      <p:tavLst>
                                        <p:tav tm="0">
                                          <p:val>
                                            <p:strVal val="1+#ppt_w/2"/>
                                          </p:val>
                                        </p:tav>
                                        <p:tav tm="100000">
                                          <p:val>
                                            <p:strVal val="#ppt_x"/>
                                          </p:val>
                                        </p:tav>
                                      </p:tavLst>
                                    </p:anim>
                                    <p:anim calcmode="lin" valueType="num">
                                      <p:cBhvr additive="base">
                                        <p:cTn id="31" dur="500" fill="hold"/>
                                        <p:tgtEl>
                                          <p:spTgt spid="7393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334" grpId="0"/>
      <p:bldP spid="739335" grpId="0"/>
      <p:bldP spid="739336" grpId="0"/>
      <p:bldP spid="739337" grpId="0"/>
      <p:bldP spid="739338" grpId="0"/>
      <p:bldP spid="7393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28600" y="584996"/>
            <a:ext cx="8229600" cy="960438"/>
          </a:xfrm>
          <a:noFill/>
        </p:spPr>
        <p:txBody>
          <a:bodyPr/>
          <a:lstStyle/>
          <a:p>
            <a:pPr eaLnBrk="1" hangingPunct="1"/>
            <a:r>
              <a:rPr lang="en-US" sz="3600" u="sng" dirty="0"/>
              <a:t>T</a:t>
            </a:r>
            <a:r>
              <a:rPr lang="en-US" sz="3600" dirty="0"/>
              <a:t>reat All Detainees The Same</a:t>
            </a:r>
          </a:p>
        </p:txBody>
      </p:sp>
      <p:sp>
        <p:nvSpPr>
          <p:cNvPr id="11267" name="Rectangle 3"/>
          <p:cNvSpPr>
            <a:spLocks noGrp="1" noChangeArrowheads="1"/>
          </p:cNvSpPr>
          <p:nvPr>
            <p:ph idx="1"/>
          </p:nvPr>
        </p:nvSpPr>
        <p:spPr>
          <a:xfrm>
            <a:off x="1066800" y="1295400"/>
            <a:ext cx="8148638" cy="5256213"/>
          </a:xfrm>
          <a:noFill/>
        </p:spPr>
        <p:txBody>
          <a:bodyPr/>
          <a:lstStyle/>
          <a:p>
            <a:pPr marL="0" indent="0" algn="ctr" eaLnBrk="1" hangingPunct="1">
              <a:lnSpc>
                <a:spcPct val="90000"/>
              </a:lnSpc>
              <a:buNone/>
            </a:pPr>
            <a:endParaRPr lang="en-US" sz="1000" dirty="0">
              <a:solidFill>
                <a:schemeClr val="tx1"/>
              </a:solidFill>
            </a:endParaRPr>
          </a:p>
          <a:p>
            <a:pPr marL="0" indent="0" algn="ctr" eaLnBrk="1" hangingPunct="1">
              <a:lnSpc>
                <a:spcPct val="90000"/>
              </a:lnSpc>
              <a:buNone/>
            </a:pPr>
            <a:endParaRPr lang="en-US" sz="1000" dirty="0">
              <a:solidFill>
                <a:schemeClr val="tx1"/>
              </a:solidFill>
            </a:endParaRPr>
          </a:p>
          <a:p>
            <a:pPr marL="0" indent="0" algn="ctr" eaLnBrk="1" hangingPunct="1">
              <a:lnSpc>
                <a:spcPct val="90000"/>
              </a:lnSpc>
              <a:buNone/>
            </a:pPr>
            <a:endParaRPr lang="en-US" sz="1000" dirty="0">
              <a:solidFill>
                <a:schemeClr val="tx1"/>
              </a:solidFill>
            </a:endParaRPr>
          </a:p>
          <a:p>
            <a:pPr marL="0" indent="0" eaLnBrk="1" hangingPunct="1">
              <a:lnSpc>
                <a:spcPct val="90000"/>
              </a:lnSpc>
              <a:buNone/>
            </a:pPr>
            <a:r>
              <a:rPr lang="en-US" dirty="0">
                <a:solidFill>
                  <a:schemeClr val="bg1">
                    <a:lumMod val="50000"/>
                    <a:lumOff val="50000"/>
                  </a:schemeClr>
                </a:solidFill>
              </a:rPr>
              <a:t>“</a:t>
            </a:r>
            <a:r>
              <a:rPr lang="en-US" u="sng" dirty="0">
                <a:solidFill>
                  <a:schemeClr val="bg1">
                    <a:lumMod val="50000"/>
                    <a:lumOff val="50000"/>
                  </a:schemeClr>
                </a:solidFill>
              </a:rPr>
              <a:t>All detainees</a:t>
            </a:r>
            <a:r>
              <a:rPr lang="en-US" dirty="0">
                <a:solidFill>
                  <a:schemeClr val="bg1">
                    <a:lumMod val="50000"/>
                    <a:lumOff val="50000"/>
                  </a:schemeClr>
                </a:solidFill>
              </a:rPr>
              <a:t> </a:t>
            </a:r>
            <a:r>
              <a:rPr lang="en-US" dirty="0"/>
              <a:t>shall be treated humanely and with respect for their dignity, in accordance with applicable U.S. law and policy and the law of war.”</a:t>
            </a:r>
          </a:p>
          <a:p>
            <a:pPr marL="0" indent="0" eaLnBrk="1" hangingPunct="1">
              <a:lnSpc>
                <a:spcPct val="90000"/>
              </a:lnSpc>
              <a:buNone/>
            </a:pPr>
            <a:endParaRPr lang="en-US" sz="1000" dirty="0">
              <a:solidFill>
                <a:srgbClr val="003366"/>
              </a:solidFill>
            </a:endParaRPr>
          </a:p>
          <a:p>
            <a:pPr marL="0" indent="0" eaLnBrk="1" hangingPunct="1">
              <a:lnSpc>
                <a:spcPct val="90000"/>
              </a:lnSpc>
              <a:buNone/>
            </a:pPr>
            <a:endParaRPr lang="en-US" sz="1000" dirty="0">
              <a:solidFill>
                <a:srgbClr val="003366"/>
              </a:solidFill>
            </a:endParaRPr>
          </a:p>
          <a:p>
            <a:pPr marL="0" indent="0" algn="ctr" eaLnBrk="1" hangingPunct="1">
              <a:lnSpc>
                <a:spcPct val="90000"/>
              </a:lnSpc>
              <a:buNone/>
            </a:pPr>
            <a:endParaRPr lang="en-US" sz="1000" dirty="0">
              <a:solidFill>
                <a:srgbClr val="003366"/>
              </a:solidFill>
            </a:endParaRPr>
          </a:p>
          <a:p>
            <a:pPr marL="0" indent="0" eaLnBrk="1" hangingPunct="1">
              <a:lnSpc>
                <a:spcPct val="90000"/>
              </a:lnSpc>
              <a:buNone/>
            </a:pPr>
            <a:r>
              <a:rPr lang="en-US" sz="2800" dirty="0">
                <a:solidFill>
                  <a:schemeClr val="tx1"/>
                </a:solidFill>
              </a:rPr>
              <a:t>		</a:t>
            </a:r>
            <a:r>
              <a:rPr lang="en-US" sz="2800" dirty="0"/>
              <a:t>	</a:t>
            </a:r>
            <a:r>
              <a:rPr lang="en-US" sz="2400" dirty="0" err="1"/>
              <a:t>DoDD</a:t>
            </a:r>
            <a:r>
              <a:rPr lang="en-US" sz="2400" dirty="0"/>
              <a:t> 2310.01E</a:t>
            </a:r>
          </a:p>
          <a:p>
            <a:pPr marL="0" indent="0" eaLnBrk="1" hangingPunct="1">
              <a:lnSpc>
                <a:spcPct val="90000"/>
              </a:lnSpc>
              <a:buNone/>
            </a:pPr>
            <a:r>
              <a:rPr lang="en-US" sz="2400" dirty="0"/>
              <a:t>			DoD Detainee Program</a:t>
            </a:r>
          </a:p>
          <a:p>
            <a:pPr marL="0" indent="0" eaLnBrk="1" hangingPunct="1">
              <a:lnSpc>
                <a:spcPct val="90000"/>
              </a:lnSpc>
              <a:buNone/>
            </a:pPr>
            <a:r>
              <a:rPr lang="en-US" sz="2400" dirty="0"/>
              <a:t>			19 August 2014, C1 24 May 2017</a:t>
            </a:r>
          </a:p>
        </p:txBody>
      </p:sp>
      <p:sp>
        <p:nvSpPr>
          <p:cNvPr id="11268" name="Text Box 5"/>
          <p:cNvSpPr txBox="1">
            <a:spLocks noChangeArrowheads="1"/>
          </p:cNvSpPr>
          <p:nvPr/>
        </p:nvSpPr>
        <p:spPr bwMode="auto">
          <a:xfrm>
            <a:off x="228600" y="5509499"/>
            <a:ext cx="2057400" cy="914400"/>
          </a:xfrm>
          <a:prstGeom prst="rect">
            <a:avLst/>
          </a:prstGeom>
          <a:noFill/>
          <a:ln w="9525" algn="ctr">
            <a:noFill/>
            <a:miter lim="800000"/>
            <a:headEnd/>
            <a:tailEnd/>
          </a:ln>
        </p:spPr>
        <p:txBody>
          <a:bodyPr wrap="none" anchor="ctr" anchorCtr="1"/>
          <a:lstStyle/>
          <a:p>
            <a:pPr algn="ctr" eaLnBrk="1" hangingPunct="1"/>
            <a:r>
              <a:rPr lang="en-US" sz="7200" b="1" dirty="0">
                <a:solidFill>
                  <a:schemeClr val="bg1">
                    <a:lumMod val="50000"/>
                    <a:lumOff val="50000"/>
                  </a:schemeClr>
                </a:solidFill>
              </a:rPr>
              <a:t>T</a:t>
            </a:r>
            <a:r>
              <a:rPr lang="en-US" sz="4400" b="1" dirty="0">
                <a:solidFill>
                  <a:schemeClr val="bg1">
                    <a:lumMod val="50000"/>
                    <a:lumOff val="50000"/>
                  </a:schemeClr>
                </a:solidFill>
              </a:rPr>
              <a:t>HINK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407318" y="1981200"/>
            <a:ext cx="8307388" cy="4418012"/>
          </a:xfrm>
          <a:prstGeom prst="rect">
            <a:avLst/>
          </a:prstGeom>
          <a:noFill/>
          <a:ln w="12700">
            <a:noFill/>
            <a:miter lim="800000"/>
            <a:headEnd/>
            <a:tailEnd/>
          </a:ln>
        </p:spPr>
        <p:txBody>
          <a:bodyPr lIns="90488" tIns="44450" rIns="90488" bIns="44450"/>
          <a:lstStyle/>
          <a:p>
            <a:pPr marL="225425" indent="-225425" eaLnBrk="1" hangingPunct="1">
              <a:lnSpc>
                <a:spcPct val="90000"/>
              </a:lnSpc>
              <a:spcBef>
                <a:spcPct val="15000"/>
              </a:spcBef>
              <a:defRPr/>
            </a:pPr>
            <a:r>
              <a:rPr lang="en-US" sz="3200" dirty="0">
                <a:latin typeface="+mn-lt"/>
              </a:rPr>
              <a:t>	Definitions Matter - What is a Detainee?</a:t>
            </a:r>
          </a:p>
          <a:p>
            <a:pPr marL="225425" indent="-225425" eaLnBrk="1" hangingPunct="1">
              <a:lnSpc>
                <a:spcPct val="90000"/>
              </a:lnSpc>
              <a:spcBef>
                <a:spcPct val="15000"/>
              </a:spcBef>
              <a:defRPr/>
            </a:pPr>
            <a:endParaRPr lang="en-US" sz="3200" dirty="0">
              <a:latin typeface="+mn-lt"/>
            </a:endParaRPr>
          </a:p>
          <a:p>
            <a:pPr lvl="1" eaLnBrk="1" hangingPunct="1">
              <a:buFont typeface="Arial" pitchFamily="34" charset="0"/>
              <a:buChar char="•"/>
              <a:defRPr/>
            </a:pPr>
            <a:r>
              <a:rPr lang="en-US" sz="2400" dirty="0">
                <a:latin typeface="+mn-lt"/>
              </a:rPr>
              <a:t>Detainee (Generic)</a:t>
            </a:r>
          </a:p>
          <a:p>
            <a:pPr lvl="1" eaLnBrk="1" hangingPunct="1">
              <a:buFont typeface="Arial" pitchFamily="34" charset="0"/>
              <a:buChar char="•"/>
              <a:defRPr/>
            </a:pPr>
            <a:r>
              <a:rPr lang="en-US" sz="2400" dirty="0">
                <a:latin typeface="+mn-lt"/>
              </a:rPr>
              <a:t>Belligerent (affiliation based – participating in hostilities)</a:t>
            </a:r>
          </a:p>
          <a:p>
            <a:pPr lvl="2" eaLnBrk="1" hangingPunct="1">
              <a:buFont typeface="Arial" pitchFamily="34" charset="0"/>
              <a:buChar char="•"/>
              <a:defRPr/>
            </a:pPr>
            <a:r>
              <a:rPr lang="en-US" sz="2400" dirty="0">
                <a:latin typeface="+mn-lt"/>
              </a:rPr>
              <a:t>Privileged (i.e., Enemy Prisoner of War, EPW/POW)</a:t>
            </a:r>
          </a:p>
          <a:p>
            <a:pPr lvl="2" eaLnBrk="1" hangingPunct="1">
              <a:buFont typeface="Arial" pitchFamily="34" charset="0"/>
              <a:buChar char="•"/>
              <a:defRPr/>
            </a:pPr>
            <a:r>
              <a:rPr lang="en-US" sz="2400" dirty="0">
                <a:latin typeface="+mn-lt"/>
              </a:rPr>
              <a:t>Unprivileged </a:t>
            </a:r>
          </a:p>
          <a:p>
            <a:pPr lvl="1" eaLnBrk="1" hangingPunct="1">
              <a:buFont typeface="Arial" pitchFamily="34" charset="0"/>
              <a:buChar char="•"/>
              <a:defRPr/>
            </a:pPr>
            <a:r>
              <a:rPr lang="en-US" sz="2400" dirty="0">
                <a:latin typeface="+mn-lt"/>
              </a:rPr>
              <a:t>Retained Personnel</a:t>
            </a:r>
          </a:p>
          <a:p>
            <a:pPr lvl="1" eaLnBrk="1" hangingPunct="1">
              <a:buFont typeface="Arial" pitchFamily="34" charset="0"/>
              <a:buChar char="•"/>
              <a:defRPr/>
            </a:pPr>
            <a:r>
              <a:rPr lang="en-US" sz="2400" dirty="0">
                <a:latin typeface="+mn-lt"/>
              </a:rPr>
              <a:t>Civilian Internee</a:t>
            </a:r>
          </a:p>
          <a:p>
            <a:pPr marL="576263" lvl="1" indent="-236538" eaLnBrk="1" hangingPunct="1">
              <a:lnSpc>
                <a:spcPct val="90000"/>
              </a:lnSpc>
              <a:spcBef>
                <a:spcPct val="15000"/>
              </a:spcBef>
              <a:buFontTx/>
              <a:buChar char="-"/>
              <a:defRPr/>
            </a:pPr>
            <a:endParaRPr lang="en-US" sz="900" dirty="0">
              <a:latin typeface="+mn-lt"/>
            </a:endParaRPr>
          </a:p>
          <a:p>
            <a:pPr marL="225425" indent="-225425" eaLnBrk="1" hangingPunct="1">
              <a:lnSpc>
                <a:spcPct val="0"/>
              </a:lnSpc>
              <a:spcBef>
                <a:spcPts val="0"/>
              </a:spcBef>
              <a:defRPr/>
            </a:pPr>
            <a:r>
              <a:rPr lang="en-US" sz="3200" dirty="0">
                <a:latin typeface="+mn-lt"/>
              </a:rPr>
              <a:t>	</a:t>
            </a:r>
            <a:endParaRPr lang="en-US" sz="1100" dirty="0">
              <a:latin typeface="+mn-lt"/>
            </a:endParaRPr>
          </a:p>
          <a:p>
            <a:pPr marL="225425" indent="-225425" eaLnBrk="1" hangingPunct="1">
              <a:lnSpc>
                <a:spcPct val="90000"/>
              </a:lnSpc>
              <a:spcBef>
                <a:spcPct val="15000"/>
              </a:spcBef>
              <a:defRPr/>
            </a:pPr>
            <a:r>
              <a:rPr lang="en-US" sz="3200" dirty="0">
                <a:latin typeface="+mn-lt"/>
              </a:rPr>
              <a:t>	</a:t>
            </a:r>
            <a:r>
              <a:rPr lang="en-US" sz="3200" b="1" dirty="0">
                <a:latin typeface="+mn-lt"/>
              </a:rPr>
              <a:t>Avoid using other terms!</a:t>
            </a:r>
            <a:endParaRPr lang="en-US" sz="2800" b="1" dirty="0">
              <a:latin typeface="+mn-lt"/>
            </a:endParaRPr>
          </a:p>
          <a:p>
            <a:pPr marL="576263" lvl="1" indent="-236538" eaLnBrk="1" hangingPunct="1">
              <a:lnSpc>
                <a:spcPct val="80000"/>
              </a:lnSpc>
              <a:spcBef>
                <a:spcPct val="15000"/>
              </a:spcBef>
              <a:defRPr/>
            </a:pPr>
            <a:r>
              <a:rPr lang="en-US" sz="3200" dirty="0">
                <a:solidFill>
                  <a:srgbClr val="FF0000"/>
                </a:solidFill>
              </a:rPr>
              <a:t>				</a:t>
            </a:r>
          </a:p>
          <a:p>
            <a:pPr marL="576263" lvl="1" indent="-236538" eaLnBrk="1" hangingPunct="1">
              <a:lnSpc>
                <a:spcPct val="80000"/>
              </a:lnSpc>
              <a:spcBef>
                <a:spcPct val="15000"/>
              </a:spcBef>
              <a:defRPr/>
            </a:pPr>
            <a:r>
              <a:rPr lang="en-US" sz="2800" dirty="0">
                <a:solidFill>
                  <a:srgbClr val="FF0000"/>
                </a:solidFill>
              </a:rPr>
              <a:t>				</a:t>
            </a:r>
          </a:p>
        </p:txBody>
      </p:sp>
      <p:sp>
        <p:nvSpPr>
          <p:cNvPr id="12291" name="Rectangle 3"/>
          <p:cNvSpPr>
            <a:spLocks noChangeArrowheads="1"/>
          </p:cNvSpPr>
          <p:nvPr/>
        </p:nvSpPr>
        <p:spPr bwMode="auto">
          <a:xfrm>
            <a:off x="-838200" y="685800"/>
            <a:ext cx="6931025" cy="685800"/>
          </a:xfrm>
          <a:prstGeom prst="rect">
            <a:avLst/>
          </a:prstGeom>
          <a:noFill/>
          <a:ln w="9525">
            <a:noFill/>
            <a:miter lim="800000"/>
            <a:headEnd/>
            <a:tailEnd/>
          </a:ln>
        </p:spPr>
        <p:txBody>
          <a:bodyPr wrap="none" anchor="ctr" anchorCtr="1"/>
          <a:lstStyle/>
          <a:p>
            <a:pPr algn="ctr"/>
            <a:r>
              <a:rPr lang="en-US" sz="3600" dirty="0">
                <a:solidFill>
                  <a:schemeClr val="bg2"/>
                </a:solidFill>
                <a:latin typeface="+mj-lt"/>
              </a:rPr>
              <a:t>Labels and Definitions</a:t>
            </a:r>
          </a:p>
        </p:txBody>
      </p:sp>
      <p:sp>
        <p:nvSpPr>
          <p:cNvPr id="12292" name="Text Box 5"/>
          <p:cNvSpPr txBox="1">
            <a:spLocks noChangeArrowheads="1"/>
          </p:cNvSpPr>
          <p:nvPr/>
        </p:nvSpPr>
        <p:spPr bwMode="auto">
          <a:xfrm>
            <a:off x="152400" y="5638800"/>
            <a:ext cx="2057400" cy="914400"/>
          </a:xfrm>
          <a:prstGeom prst="rect">
            <a:avLst/>
          </a:prstGeom>
          <a:noFill/>
          <a:ln w="9525" algn="ctr">
            <a:noFill/>
            <a:miter lim="800000"/>
            <a:headEnd/>
            <a:tailEnd/>
          </a:ln>
        </p:spPr>
        <p:txBody>
          <a:bodyPr wrap="none" anchor="ctr" anchorCtr="1"/>
          <a:lstStyle/>
          <a:p>
            <a:pPr algn="ctr" eaLnBrk="1" hangingPunct="1"/>
            <a:r>
              <a:rPr lang="en-US" sz="7200" b="1" dirty="0">
                <a:solidFill>
                  <a:schemeClr val="bg1">
                    <a:lumMod val="50000"/>
                    <a:lumOff val="50000"/>
                  </a:schemeClr>
                </a:solidFill>
              </a:rPr>
              <a:t>T</a:t>
            </a:r>
            <a:r>
              <a:rPr lang="en-US" sz="4400" b="1" dirty="0">
                <a:solidFill>
                  <a:schemeClr val="bg1">
                    <a:lumMod val="50000"/>
                    <a:lumOff val="50000"/>
                  </a:schemeClr>
                </a:solidFill>
              </a:rPr>
              <a:t>HINK</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8600" y="457200"/>
            <a:ext cx="8229600" cy="1676400"/>
          </a:xfrm>
        </p:spPr>
        <p:txBody>
          <a:bodyPr/>
          <a:lstStyle/>
          <a:p>
            <a:pPr eaLnBrk="1" hangingPunct="1"/>
            <a:r>
              <a:rPr lang="en-US" sz="3600" dirty="0"/>
              <a:t>POWs and Retained Personnel</a:t>
            </a:r>
            <a:br>
              <a:rPr lang="en-US" sz="3600" dirty="0"/>
            </a:br>
            <a:r>
              <a:rPr lang="en-US" sz="2400" dirty="0"/>
              <a:t>(Third Geneva Convention (GCIII) of 1949)</a:t>
            </a:r>
            <a:br>
              <a:rPr lang="en-US" sz="2400" dirty="0"/>
            </a:br>
            <a:endParaRPr lang="en-US" sz="3600" dirty="0"/>
          </a:p>
        </p:txBody>
      </p:sp>
      <p:sp>
        <p:nvSpPr>
          <p:cNvPr id="13315" name="Rectangle 3"/>
          <p:cNvSpPr>
            <a:spLocks noGrp="1" noChangeArrowheads="1"/>
          </p:cNvSpPr>
          <p:nvPr>
            <p:ph idx="1"/>
          </p:nvPr>
        </p:nvSpPr>
        <p:spPr>
          <a:xfrm>
            <a:off x="1905000" y="1981200"/>
            <a:ext cx="10515600" cy="5029200"/>
          </a:xfrm>
        </p:spPr>
        <p:txBody>
          <a:bodyPr/>
          <a:lstStyle/>
          <a:p>
            <a:pPr marL="225425" indent="-225425" eaLnBrk="1" hangingPunct="1">
              <a:lnSpc>
                <a:spcPct val="85000"/>
              </a:lnSpc>
              <a:spcBef>
                <a:spcPct val="15000"/>
              </a:spcBef>
            </a:pPr>
            <a:r>
              <a:rPr lang="en-US" sz="2400" dirty="0"/>
              <a:t>Prisoners of War</a:t>
            </a:r>
          </a:p>
          <a:p>
            <a:pPr marL="569913" lvl="1" indent="-225425" eaLnBrk="1" hangingPunct="1">
              <a:lnSpc>
                <a:spcPct val="85000"/>
              </a:lnSpc>
              <a:spcBef>
                <a:spcPct val="15000"/>
              </a:spcBef>
            </a:pPr>
            <a:r>
              <a:rPr lang="en-US" sz="2000" dirty="0"/>
              <a:t>All members of enemy regular armed forces</a:t>
            </a:r>
          </a:p>
          <a:p>
            <a:pPr marL="569913" lvl="1" indent="-225425" eaLnBrk="1" hangingPunct="1">
              <a:lnSpc>
                <a:spcPct val="85000"/>
              </a:lnSpc>
              <a:spcBef>
                <a:spcPct val="15000"/>
              </a:spcBef>
            </a:pPr>
            <a:r>
              <a:rPr lang="en-US" sz="2000" dirty="0"/>
              <a:t>Militia / Resistance Movement Personnel must:</a:t>
            </a:r>
          </a:p>
          <a:p>
            <a:pPr marL="914400" lvl="2" indent="-225425" eaLnBrk="1" hangingPunct="1">
              <a:lnSpc>
                <a:spcPct val="85000"/>
              </a:lnSpc>
              <a:spcBef>
                <a:spcPct val="15000"/>
              </a:spcBef>
            </a:pPr>
            <a:r>
              <a:rPr lang="en-US" sz="2000" dirty="0"/>
              <a:t>Follow a Responsible Command</a:t>
            </a:r>
          </a:p>
          <a:p>
            <a:pPr marL="914400" lvl="2" indent="-225425" eaLnBrk="1" hangingPunct="1">
              <a:lnSpc>
                <a:spcPct val="85000"/>
              </a:lnSpc>
              <a:spcBef>
                <a:spcPct val="15000"/>
              </a:spcBef>
            </a:pPr>
            <a:r>
              <a:rPr lang="en-US" sz="2000" dirty="0"/>
              <a:t>Fixed Distinctive Insignia Recognizable at Distance</a:t>
            </a:r>
          </a:p>
          <a:p>
            <a:pPr marL="914400" lvl="2" indent="-225425" eaLnBrk="1" hangingPunct="1">
              <a:lnSpc>
                <a:spcPct val="85000"/>
              </a:lnSpc>
              <a:spcBef>
                <a:spcPct val="15000"/>
              </a:spcBef>
            </a:pPr>
            <a:r>
              <a:rPr lang="en-US" sz="2000" dirty="0"/>
              <a:t>Carry Arms Openly</a:t>
            </a:r>
          </a:p>
          <a:p>
            <a:pPr marL="914400" lvl="2" indent="-225425" eaLnBrk="1" hangingPunct="1">
              <a:lnSpc>
                <a:spcPct val="85000"/>
              </a:lnSpc>
              <a:spcBef>
                <a:spcPct val="15000"/>
              </a:spcBef>
            </a:pPr>
            <a:r>
              <a:rPr lang="en-US" sz="2000" dirty="0"/>
              <a:t>Abide by the Laws of War</a:t>
            </a:r>
          </a:p>
          <a:p>
            <a:pPr marL="514350" lvl="1" indent="-225425" eaLnBrk="1" hangingPunct="1">
              <a:lnSpc>
                <a:spcPct val="85000"/>
              </a:lnSpc>
              <a:spcBef>
                <a:spcPct val="15000"/>
              </a:spcBef>
            </a:pPr>
            <a:r>
              <a:rPr lang="en-US" sz="2000" dirty="0"/>
              <a:t>Civilians accompanying the force (aka contractors, ship and air crews)</a:t>
            </a:r>
          </a:p>
          <a:p>
            <a:pPr marL="225425" indent="-225425" eaLnBrk="1" hangingPunct="1">
              <a:lnSpc>
                <a:spcPct val="85000"/>
              </a:lnSpc>
              <a:spcBef>
                <a:spcPct val="15000"/>
              </a:spcBef>
            </a:pPr>
            <a:r>
              <a:rPr lang="en-US" sz="2400" dirty="0"/>
              <a:t>Retained Personnel (RP’s) (Much like POWs …)</a:t>
            </a:r>
          </a:p>
          <a:p>
            <a:pPr marL="914400" lvl="2" indent="-225425" eaLnBrk="1" hangingPunct="1">
              <a:lnSpc>
                <a:spcPct val="85000"/>
              </a:lnSpc>
              <a:spcBef>
                <a:spcPct val="15000"/>
              </a:spcBef>
            </a:pPr>
            <a:r>
              <a:rPr lang="en-US" sz="2000" dirty="0"/>
              <a:t>Enemy Military Doctors, Nurses</a:t>
            </a:r>
          </a:p>
          <a:p>
            <a:pPr marL="914400" lvl="2" indent="-225425" eaLnBrk="1" hangingPunct="1">
              <a:lnSpc>
                <a:spcPct val="85000"/>
              </a:lnSpc>
              <a:spcBef>
                <a:spcPct val="15000"/>
              </a:spcBef>
            </a:pPr>
            <a:r>
              <a:rPr lang="en-US" sz="2000" dirty="0"/>
              <a:t>Enemy Military Religious Personnel (Chaplains)</a:t>
            </a:r>
          </a:p>
          <a:p>
            <a:pPr marL="914400" lvl="2" indent="-225425" eaLnBrk="1" hangingPunct="1">
              <a:lnSpc>
                <a:spcPct val="85000"/>
              </a:lnSpc>
              <a:spcBef>
                <a:spcPct val="15000"/>
              </a:spcBef>
            </a:pPr>
            <a:r>
              <a:rPr lang="en-US" sz="2000" dirty="0"/>
              <a:t>Members of Volunteer Aid Societies</a:t>
            </a:r>
          </a:p>
        </p:txBody>
      </p:sp>
      <p:sp>
        <p:nvSpPr>
          <p:cNvPr id="13316" name="Text Box 4"/>
          <p:cNvSpPr txBox="1">
            <a:spLocks noChangeArrowheads="1"/>
          </p:cNvSpPr>
          <p:nvPr/>
        </p:nvSpPr>
        <p:spPr bwMode="auto">
          <a:xfrm>
            <a:off x="228600" y="5562600"/>
            <a:ext cx="2057400" cy="609600"/>
          </a:xfrm>
          <a:prstGeom prst="rect">
            <a:avLst/>
          </a:prstGeom>
          <a:noFill/>
          <a:ln w="9525" algn="ctr">
            <a:noFill/>
            <a:miter lim="800000"/>
            <a:headEnd/>
            <a:tailEnd/>
          </a:ln>
        </p:spPr>
        <p:txBody>
          <a:bodyPr wrap="none" anchor="ctr" anchorCtr="1"/>
          <a:lstStyle/>
          <a:p>
            <a:pPr algn="ctr" eaLnBrk="1" hangingPunct="1"/>
            <a:r>
              <a:rPr lang="en-US" sz="7200" b="1" dirty="0">
                <a:solidFill>
                  <a:schemeClr val="bg1">
                    <a:lumMod val="50000"/>
                    <a:lumOff val="50000"/>
                  </a:schemeClr>
                </a:solidFill>
              </a:rPr>
              <a:t>T</a:t>
            </a:r>
            <a:r>
              <a:rPr lang="en-US" sz="4400" b="1" dirty="0">
                <a:solidFill>
                  <a:schemeClr val="bg1">
                    <a:lumMod val="50000"/>
                    <a:lumOff val="50000"/>
                  </a:schemeClr>
                </a:solidFill>
              </a:rPr>
              <a:t>HINK</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0"/>
            <a:ext cx="9784080" cy="1508760"/>
          </a:xfrm>
        </p:spPr>
        <p:txBody>
          <a:bodyPr/>
          <a:lstStyle/>
          <a:p>
            <a:pPr eaLnBrk="1" hangingPunct="1"/>
            <a:r>
              <a:rPr lang="en-US" sz="3600" dirty="0"/>
              <a:t>Civilian Internee (Protected Person)</a:t>
            </a:r>
          </a:p>
        </p:txBody>
      </p:sp>
      <p:sp>
        <p:nvSpPr>
          <p:cNvPr id="14339" name="Rectangle 3"/>
          <p:cNvSpPr>
            <a:spLocks noGrp="1" noChangeArrowheads="1"/>
          </p:cNvSpPr>
          <p:nvPr>
            <p:ph idx="1"/>
          </p:nvPr>
        </p:nvSpPr>
        <p:spPr>
          <a:xfrm>
            <a:off x="1447800" y="1981200"/>
            <a:ext cx="11810999" cy="4876800"/>
          </a:xfrm>
        </p:spPr>
        <p:txBody>
          <a:bodyPr/>
          <a:lstStyle/>
          <a:p>
            <a:pPr eaLnBrk="1" hangingPunct="1">
              <a:lnSpc>
                <a:spcPct val="90000"/>
              </a:lnSpc>
            </a:pPr>
            <a:r>
              <a:rPr lang="en-US" sz="2400" dirty="0"/>
              <a:t>Fourth Geneva Convention (GCIV) of 1949</a:t>
            </a:r>
          </a:p>
          <a:p>
            <a:pPr eaLnBrk="1" hangingPunct="1">
              <a:lnSpc>
                <a:spcPct val="90000"/>
              </a:lnSpc>
            </a:pPr>
            <a:r>
              <a:rPr lang="en-US" sz="2400" dirty="0"/>
              <a:t>Civilian Internees = Protected Persons</a:t>
            </a:r>
          </a:p>
          <a:p>
            <a:pPr lvl="1" eaLnBrk="1" hangingPunct="1">
              <a:lnSpc>
                <a:spcPct val="90000"/>
              </a:lnSpc>
            </a:pPr>
            <a:r>
              <a:rPr lang="en-US" sz="2400" dirty="0"/>
              <a:t>Civilian Internee – DoD Directive 2310.01E</a:t>
            </a:r>
          </a:p>
          <a:p>
            <a:pPr lvl="1" eaLnBrk="1" hangingPunct="1">
              <a:lnSpc>
                <a:spcPct val="90000"/>
              </a:lnSpc>
            </a:pPr>
            <a:r>
              <a:rPr lang="en-US" sz="2400" dirty="0"/>
              <a:t>Protected Persons – 4</a:t>
            </a:r>
            <a:r>
              <a:rPr lang="en-US" sz="2400" baseline="30000" dirty="0"/>
              <a:t>th</a:t>
            </a:r>
            <a:r>
              <a:rPr lang="en-US" sz="2400" dirty="0"/>
              <a:t> Geneva Convention</a:t>
            </a:r>
          </a:p>
          <a:p>
            <a:pPr lvl="1" eaLnBrk="1" hangingPunct="1">
              <a:lnSpc>
                <a:spcPct val="90000"/>
              </a:lnSpc>
            </a:pPr>
            <a:r>
              <a:rPr lang="en-US" sz="2400" dirty="0"/>
              <a:t>Includes civilian detainees, civilian internees, criminal detainees</a:t>
            </a:r>
          </a:p>
          <a:p>
            <a:pPr lvl="1" eaLnBrk="1" hangingPunct="1">
              <a:lnSpc>
                <a:spcPct val="90000"/>
              </a:lnSpc>
            </a:pPr>
            <a:r>
              <a:rPr lang="en-US" sz="2400" u="sng" dirty="0">
                <a:solidFill>
                  <a:schemeClr val="bg1">
                    <a:lumMod val="50000"/>
                    <a:lumOff val="50000"/>
                  </a:schemeClr>
                </a:solidFill>
              </a:rPr>
              <a:t>Does not</a:t>
            </a:r>
            <a:r>
              <a:rPr lang="en-US" sz="2400" dirty="0">
                <a:solidFill>
                  <a:schemeClr val="bg1">
                    <a:lumMod val="50000"/>
                    <a:lumOff val="50000"/>
                  </a:schemeClr>
                </a:solidFill>
              </a:rPr>
              <a:t> </a:t>
            </a:r>
            <a:r>
              <a:rPr lang="en-US" sz="2400" dirty="0"/>
              <a:t>include unprivileged belligerents</a:t>
            </a:r>
          </a:p>
          <a:p>
            <a:pPr lvl="2" eaLnBrk="1" hangingPunct="1">
              <a:lnSpc>
                <a:spcPct val="80000"/>
              </a:lnSpc>
            </a:pPr>
            <a:endParaRPr lang="en-US" dirty="0">
              <a:solidFill>
                <a:srgbClr val="003366"/>
              </a:solidFill>
            </a:endParaRPr>
          </a:p>
          <a:p>
            <a:pPr eaLnBrk="1" hangingPunct="1">
              <a:lnSpc>
                <a:spcPct val="90000"/>
              </a:lnSpc>
              <a:buFontTx/>
              <a:buNone/>
            </a:pPr>
            <a:r>
              <a:rPr lang="en-US" sz="2800" dirty="0">
                <a:solidFill>
                  <a:srgbClr val="FF0000"/>
                </a:solidFill>
              </a:rPr>
              <a:t>	</a:t>
            </a:r>
            <a:r>
              <a:rPr lang="en-US" sz="2800" dirty="0">
                <a:solidFill>
                  <a:schemeClr val="bg1">
                    <a:lumMod val="50000"/>
                    <a:lumOff val="50000"/>
                  </a:schemeClr>
                </a:solidFill>
              </a:rPr>
              <a:t>If unsure about status, treat as POWs until an </a:t>
            </a:r>
          </a:p>
          <a:p>
            <a:pPr eaLnBrk="1" hangingPunct="1">
              <a:lnSpc>
                <a:spcPct val="90000"/>
              </a:lnSpc>
              <a:buFontTx/>
              <a:buNone/>
            </a:pPr>
            <a:r>
              <a:rPr lang="en-US" sz="2800" dirty="0">
                <a:solidFill>
                  <a:schemeClr val="bg1">
                    <a:lumMod val="50000"/>
                    <a:lumOff val="50000"/>
                  </a:schemeClr>
                </a:solidFill>
              </a:rPr>
              <a:t>	Article 5 Tribunal determines status</a:t>
            </a:r>
          </a:p>
        </p:txBody>
      </p:sp>
      <p:sp>
        <p:nvSpPr>
          <p:cNvPr id="14340" name="Text Box 4"/>
          <p:cNvSpPr txBox="1">
            <a:spLocks noChangeArrowheads="1"/>
          </p:cNvSpPr>
          <p:nvPr/>
        </p:nvSpPr>
        <p:spPr bwMode="auto">
          <a:xfrm>
            <a:off x="228600" y="5638800"/>
            <a:ext cx="2057400" cy="914400"/>
          </a:xfrm>
          <a:prstGeom prst="rect">
            <a:avLst/>
          </a:prstGeom>
          <a:noFill/>
          <a:ln w="9525" algn="ctr">
            <a:noFill/>
            <a:miter lim="800000"/>
            <a:headEnd/>
            <a:tailEnd/>
          </a:ln>
        </p:spPr>
        <p:txBody>
          <a:bodyPr wrap="none" anchor="ctr" anchorCtr="1"/>
          <a:lstStyle/>
          <a:p>
            <a:pPr algn="ctr" eaLnBrk="1" hangingPunct="1"/>
            <a:r>
              <a:rPr lang="en-US" sz="7200" b="1" dirty="0">
                <a:solidFill>
                  <a:schemeClr val="bg1">
                    <a:lumMod val="50000"/>
                    <a:lumOff val="50000"/>
                  </a:schemeClr>
                </a:solidFill>
              </a:rPr>
              <a:t>T</a:t>
            </a:r>
            <a:r>
              <a:rPr lang="en-US" sz="4400" b="1" dirty="0">
                <a:solidFill>
                  <a:schemeClr val="bg1">
                    <a:lumMod val="50000"/>
                    <a:lumOff val="50000"/>
                  </a:schemeClr>
                </a:solidFill>
              </a:rPr>
              <a:t>HINK</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4219" y="304800"/>
            <a:ext cx="9784080" cy="1508760"/>
          </a:xfrm>
        </p:spPr>
        <p:txBody>
          <a:bodyPr/>
          <a:lstStyle/>
          <a:p>
            <a:pPr eaLnBrk="1" hangingPunct="1"/>
            <a:r>
              <a:rPr lang="en-US" sz="3600" dirty="0"/>
              <a:t>Unprivileged Belligerents</a:t>
            </a:r>
          </a:p>
        </p:txBody>
      </p:sp>
      <p:sp>
        <p:nvSpPr>
          <p:cNvPr id="15363" name="Rectangle 3"/>
          <p:cNvSpPr>
            <a:spLocks noGrp="1" noChangeArrowheads="1"/>
          </p:cNvSpPr>
          <p:nvPr>
            <p:ph idx="1"/>
          </p:nvPr>
        </p:nvSpPr>
        <p:spPr>
          <a:xfrm>
            <a:off x="1202919" y="1981200"/>
            <a:ext cx="9233307" cy="5181600"/>
          </a:xfrm>
        </p:spPr>
        <p:txBody>
          <a:bodyPr/>
          <a:lstStyle/>
          <a:p>
            <a:pPr lvl="1" eaLnBrk="1" hangingPunct="1">
              <a:lnSpc>
                <a:spcPct val="90000"/>
              </a:lnSpc>
            </a:pPr>
            <a:endParaRPr lang="en-US" sz="600" dirty="0">
              <a:solidFill>
                <a:srgbClr val="FF0000"/>
              </a:solidFill>
            </a:endParaRPr>
          </a:p>
          <a:p>
            <a:pPr eaLnBrk="1" hangingPunct="1">
              <a:lnSpc>
                <a:spcPct val="90000"/>
              </a:lnSpc>
              <a:buFontTx/>
              <a:buNone/>
            </a:pPr>
            <a:r>
              <a:rPr lang="en-US" sz="2800" i="1" dirty="0"/>
              <a:t>	</a:t>
            </a:r>
            <a:r>
              <a:rPr lang="en-US" sz="2800" dirty="0"/>
              <a:t>Unprivileged Enemy Belligerents </a:t>
            </a:r>
            <a:r>
              <a:rPr lang="en-US" sz="2800" i="1" dirty="0">
                <a:solidFill>
                  <a:schemeClr val="bg1">
                    <a:lumMod val="50000"/>
                    <a:lumOff val="50000"/>
                  </a:schemeClr>
                </a:solidFill>
              </a:rPr>
              <a:t>are not</a:t>
            </a:r>
            <a:r>
              <a:rPr lang="en-US" sz="2800" dirty="0">
                <a:solidFill>
                  <a:schemeClr val="bg1">
                    <a:lumMod val="50000"/>
                    <a:lumOff val="50000"/>
                  </a:schemeClr>
                </a:solidFill>
              </a:rPr>
              <a:t> </a:t>
            </a:r>
            <a:r>
              <a:rPr lang="en-US" sz="2800" dirty="0"/>
              <a:t>part of a nation’s regular force and generally </a:t>
            </a:r>
            <a:r>
              <a:rPr lang="en-US" sz="2800" i="1" dirty="0">
                <a:solidFill>
                  <a:schemeClr val="bg1">
                    <a:lumMod val="50000"/>
                    <a:lumOff val="50000"/>
                  </a:schemeClr>
                </a:solidFill>
              </a:rPr>
              <a:t>do not</a:t>
            </a:r>
            <a:r>
              <a:rPr lang="en-US" sz="2800" dirty="0">
                <a:solidFill>
                  <a:schemeClr val="bg1">
                    <a:lumMod val="50000"/>
                    <a:lumOff val="50000"/>
                  </a:schemeClr>
                </a:solidFill>
              </a:rPr>
              <a:t> </a:t>
            </a:r>
            <a:r>
              <a:rPr lang="en-US" sz="2800" dirty="0"/>
              <a:t>follow the Law of War</a:t>
            </a:r>
          </a:p>
          <a:p>
            <a:pPr lvl="2" eaLnBrk="1" hangingPunct="1">
              <a:lnSpc>
                <a:spcPct val="90000"/>
              </a:lnSpc>
            </a:pPr>
            <a:r>
              <a:rPr lang="en-US" dirty="0"/>
              <a:t>Al Qaeda, Taliban and Associated Forces</a:t>
            </a:r>
          </a:p>
          <a:p>
            <a:pPr lvl="2" eaLnBrk="1" hangingPunct="1">
              <a:lnSpc>
                <a:spcPct val="90000"/>
              </a:lnSpc>
            </a:pPr>
            <a:r>
              <a:rPr lang="en-US" dirty="0"/>
              <a:t>Generally … Insurgents, Terrorists, Foreign fighters will be UEBs</a:t>
            </a:r>
          </a:p>
          <a:p>
            <a:pPr lvl="2" eaLnBrk="1" hangingPunct="1">
              <a:lnSpc>
                <a:spcPct val="90000"/>
              </a:lnSpc>
            </a:pPr>
            <a:r>
              <a:rPr lang="en-US" dirty="0"/>
              <a:t>Civilians taking a </a:t>
            </a:r>
            <a:r>
              <a:rPr lang="en-US" i="1" dirty="0"/>
              <a:t>direct part in hostilities </a:t>
            </a:r>
            <a:r>
              <a:rPr lang="en-US" dirty="0"/>
              <a:t>(DPH).  </a:t>
            </a:r>
          </a:p>
          <a:p>
            <a:pPr eaLnBrk="1" hangingPunct="1">
              <a:lnSpc>
                <a:spcPct val="90000"/>
              </a:lnSpc>
              <a:buFontTx/>
              <a:buNone/>
            </a:pPr>
            <a:r>
              <a:rPr lang="en-US" sz="2800" dirty="0">
                <a:solidFill>
                  <a:schemeClr val="bg1">
                    <a:lumMod val="50000"/>
                    <a:lumOff val="50000"/>
                  </a:schemeClr>
                </a:solidFill>
              </a:rPr>
              <a:t>	If unsure about status, treat as POWs until an Article 5 Tribunal determines status</a:t>
            </a:r>
          </a:p>
        </p:txBody>
      </p:sp>
      <p:sp>
        <p:nvSpPr>
          <p:cNvPr id="15364" name="Text Box 4"/>
          <p:cNvSpPr txBox="1">
            <a:spLocks noChangeArrowheads="1"/>
          </p:cNvSpPr>
          <p:nvPr/>
        </p:nvSpPr>
        <p:spPr bwMode="auto">
          <a:xfrm>
            <a:off x="174219" y="5562600"/>
            <a:ext cx="2057400" cy="914400"/>
          </a:xfrm>
          <a:prstGeom prst="rect">
            <a:avLst/>
          </a:prstGeom>
          <a:noFill/>
          <a:ln w="9525" algn="ctr">
            <a:noFill/>
            <a:miter lim="800000"/>
            <a:headEnd/>
            <a:tailEnd/>
          </a:ln>
        </p:spPr>
        <p:txBody>
          <a:bodyPr wrap="none" anchor="ctr" anchorCtr="1"/>
          <a:lstStyle/>
          <a:p>
            <a:pPr algn="ctr" eaLnBrk="1" hangingPunct="1"/>
            <a:r>
              <a:rPr lang="en-US" sz="7200" b="1" dirty="0">
                <a:solidFill>
                  <a:schemeClr val="bg1">
                    <a:lumMod val="50000"/>
                    <a:lumOff val="50000"/>
                  </a:schemeClr>
                </a:solidFill>
              </a:rPr>
              <a:t>T</a:t>
            </a:r>
            <a:r>
              <a:rPr lang="en-US" sz="4400" b="1" dirty="0">
                <a:solidFill>
                  <a:schemeClr val="bg1">
                    <a:lumMod val="50000"/>
                    <a:lumOff val="50000"/>
                  </a:schemeClr>
                </a:solidFill>
              </a:rPr>
              <a:t>HINK</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866900" y="1981200"/>
            <a:ext cx="8455025" cy="5106988"/>
          </a:xfrm>
          <a:prstGeom prst="rect">
            <a:avLst/>
          </a:prstGeom>
          <a:noFill/>
          <a:ln w="12700">
            <a:noFill/>
            <a:miter lim="800000"/>
            <a:headEnd/>
            <a:tailEnd/>
          </a:ln>
        </p:spPr>
        <p:txBody>
          <a:bodyPr lIns="90488" tIns="44450" rIns="90488" bIns="44450"/>
          <a:lstStyle/>
          <a:p>
            <a:pPr marL="225425" indent="-225425" eaLnBrk="1" hangingPunct="1">
              <a:lnSpc>
                <a:spcPct val="80000"/>
              </a:lnSpc>
              <a:spcBef>
                <a:spcPct val="15000"/>
              </a:spcBef>
            </a:pPr>
            <a:r>
              <a:rPr lang="en-US" sz="2800" dirty="0"/>
              <a:t>	</a:t>
            </a:r>
            <a:r>
              <a:rPr lang="en-US" sz="2400" dirty="0"/>
              <a:t>POWs (Lawful Belligerents):</a:t>
            </a:r>
          </a:p>
          <a:p>
            <a:pPr lvl="2" indent="-228600" eaLnBrk="1" hangingPunct="1">
              <a:lnSpc>
                <a:spcPct val="80000"/>
              </a:lnSpc>
              <a:spcBef>
                <a:spcPct val="15000"/>
              </a:spcBef>
              <a:buFontTx/>
              <a:buChar char="•"/>
            </a:pPr>
            <a:r>
              <a:rPr lang="en-US" sz="2000" u="sng" dirty="0"/>
              <a:t>Combatant immunity</a:t>
            </a:r>
          </a:p>
          <a:p>
            <a:pPr lvl="2" indent="-228600" eaLnBrk="1" hangingPunct="1">
              <a:lnSpc>
                <a:spcPct val="80000"/>
              </a:lnSpc>
              <a:spcBef>
                <a:spcPct val="15000"/>
              </a:spcBef>
              <a:buFontTx/>
              <a:buChar char="•"/>
            </a:pPr>
            <a:r>
              <a:rPr lang="en-US" sz="2000" dirty="0"/>
              <a:t>Are repatriated at the end of the war (GCIII 118)</a:t>
            </a:r>
          </a:p>
          <a:p>
            <a:pPr lvl="2" indent="-228600" eaLnBrk="1" hangingPunct="1">
              <a:lnSpc>
                <a:spcPct val="80000"/>
              </a:lnSpc>
              <a:spcBef>
                <a:spcPct val="15000"/>
              </a:spcBef>
              <a:buFontTx/>
              <a:buChar char="•"/>
            </a:pPr>
            <a:endParaRPr lang="en-US" sz="500" dirty="0"/>
          </a:p>
          <a:p>
            <a:pPr marL="576263" lvl="1" indent="-236538" eaLnBrk="1" hangingPunct="1">
              <a:lnSpc>
                <a:spcPct val="80000"/>
              </a:lnSpc>
              <a:spcBef>
                <a:spcPct val="15000"/>
              </a:spcBef>
            </a:pPr>
            <a:r>
              <a:rPr lang="en-US" sz="2400" dirty="0"/>
              <a:t>Civilian Internees (Protected Persons):</a:t>
            </a:r>
          </a:p>
          <a:p>
            <a:pPr lvl="2" indent="-228600" eaLnBrk="1" hangingPunct="1">
              <a:lnSpc>
                <a:spcPct val="80000"/>
              </a:lnSpc>
              <a:spcBef>
                <a:spcPct val="15000"/>
              </a:spcBef>
              <a:buFontTx/>
              <a:buChar char="•"/>
            </a:pPr>
            <a:r>
              <a:rPr lang="en-US" sz="2000" dirty="0"/>
              <a:t>Must be segregated from POWs </a:t>
            </a:r>
            <a:r>
              <a:rPr lang="en-US" sz="2000" i="1" dirty="0"/>
              <a:t>(GCIV 84)</a:t>
            </a:r>
          </a:p>
          <a:p>
            <a:pPr lvl="2" indent="-228600" eaLnBrk="1" hangingPunct="1">
              <a:lnSpc>
                <a:spcPct val="80000"/>
              </a:lnSpc>
              <a:spcBef>
                <a:spcPct val="15000"/>
              </a:spcBef>
              <a:buFontTx/>
              <a:buChar char="•"/>
            </a:pPr>
            <a:r>
              <a:rPr lang="en-US" sz="2000" dirty="0"/>
              <a:t>Have the right to have family visitors </a:t>
            </a:r>
            <a:r>
              <a:rPr lang="en-US" sz="2000" i="1" dirty="0"/>
              <a:t>(GCIV 116)</a:t>
            </a:r>
          </a:p>
          <a:p>
            <a:pPr lvl="2" indent="-228600" eaLnBrk="1" hangingPunct="1">
              <a:lnSpc>
                <a:spcPct val="80000"/>
              </a:lnSpc>
              <a:spcBef>
                <a:spcPct val="15000"/>
              </a:spcBef>
              <a:buFontTx/>
              <a:buChar char="•"/>
            </a:pPr>
            <a:r>
              <a:rPr lang="en-US" sz="2000" dirty="0"/>
              <a:t>Have the right to appeal their internment </a:t>
            </a:r>
            <a:r>
              <a:rPr lang="en-US" sz="2000" i="1" dirty="0"/>
              <a:t>(GCIV 78)</a:t>
            </a:r>
          </a:p>
          <a:p>
            <a:pPr lvl="2" indent="-228600" eaLnBrk="1" hangingPunct="1">
              <a:lnSpc>
                <a:spcPct val="80000"/>
              </a:lnSpc>
              <a:spcBef>
                <a:spcPct val="15000"/>
              </a:spcBef>
              <a:buFontTx/>
              <a:buChar char="•"/>
            </a:pPr>
            <a:endParaRPr lang="en-US" sz="500" i="1" dirty="0"/>
          </a:p>
          <a:p>
            <a:pPr marL="576263" lvl="1" indent="-236538" eaLnBrk="1" hangingPunct="1">
              <a:lnSpc>
                <a:spcPct val="80000"/>
              </a:lnSpc>
              <a:spcBef>
                <a:spcPct val="15000"/>
              </a:spcBef>
            </a:pPr>
            <a:r>
              <a:rPr lang="en-US" sz="2400" dirty="0"/>
              <a:t>Unprivileged Enemy Belligerents</a:t>
            </a:r>
          </a:p>
          <a:p>
            <a:pPr lvl="2" indent="-228600" eaLnBrk="1" hangingPunct="1">
              <a:lnSpc>
                <a:spcPct val="80000"/>
              </a:lnSpc>
              <a:spcBef>
                <a:spcPct val="15000"/>
              </a:spcBef>
              <a:buFontTx/>
              <a:buChar char="•"/>
            </a:pPr>
            <a:r>
              <a:rPr lang="en-US" sz="2000" dirty="0"/>
              <a:t>Treated as Civilian Internees, but with derogations for imperative reasons of security:</a:t>
            </a:r>
          </a:p>
          <a:p>
            <a:pPr lvl="3" indent="-228600" eaLnBrk="1" hangingPunct="1">
              <a:lnSpc>
                <a:spcPct val="80000"/>
              </a:lnSpc>
              <a:spcBef>
                <a:spcPct val="15000"/>
              </a:spcBef>
              <a:buFontTx/>
              <a:buChar char="•"/>
            </a:pPr>
            <a:r>
              <a:rPr lang="en-US" sz="2000" dirty="0"/>
              <a:t>Should be segregated from POWs and civilian internees</a:t>
            </a:r>
          </a:p>
          <a:p>
            <a:pPr lvl="3" indent="-228600" eaLnBrk="1" hangingPunct="1">
              <a:lnSpc>
                <a:spcPct val="80000"/>
              </a:lnSpc>
              <a:spcBef>
                <a:spcPct val="15000"/>
              </a:spcBef>
              <a:buFontTx/>
              <a:buChar char="•"/>
            </a:pPr>
            <a:r>
              <a:rPr lang="en-US" sz="2000" dirty="0"/>
              <a:t>May be allowed family visitors</a:t>
            </a:r>
            <a:endParaRPr lang="en-US" sz="2000" i="1" dirty="0"/>
          </a:p>
          <a:p>
            <a:pPr lvl="3" indent="-228600" eaLnBrk="1" hangingPunct="1">
              <a:lnSpc>
                <a:spcPct val="80000"/>
              </a:lnSpc>
              <a:spcBef>
                <a:spcPct val="15000"/>
              </a:spcBef>
              <a:buClr>
                <a:schemeClr val="tx1"/>
              </a:buClr>
              <a:buFontTx/>
              <a:buChar char="•"/>
            </a:pPr>
            <a:r>
              <a:rPr lang="en-US" sz="2000" i="1" dirty="0"/>
              <a:t>May be Separated (FM 2.22-3, App. M)</a:t>
            </a:r>
          </a:p>
          <a:p>
            <a:pPr lvl="3" indent="-228600" eaLnBrk="1" hangingPunct="1">
              <a:lnSpc>
                <a:spcPct val="80000"/>
              </a:lnSpc>
              <a:spcBef>
                <a:spcPct val="15000"/>
              </a:spcBef>
              <a:buClr>
                <a:schemeClr val="bg1">
                  <a:lumMod val="50000"/>
                  <a:lumOff val="50000"/>
                </a:schemeClr>
              </a:buClr>
              <a:buFontTx/>
              <a:buChar char="•"/>
            </a:pPr>
            <a:r>
              <a:rPr lang="en-US" sz="2000" i="1" dirty="0">
                <a:solidFill>
                  <a:schemeClr val="bg1">
                    <a:lumMod val="50000"/>
                    <a:lumOff val="50000"/>
                  </a:schemeClr>
                </a:solidFill>
              </a:rPr>
              <a:t>May be prosecuted! (no combatant immunity)</a:t>
            </a:r>
          </a:p>
        </p:txBody>
      </p:sp>
      <p:sp>
        <p:nvSpPr>
          <p:cNvPr id="16387" name="Rectangle 3"/>
          <p:cNvSpPr>
            <a:spLocks noChangeArrowheads="1"/>
          </p:cNvSpPr>
          <p:nvPr/>
        </p:nvSpPr>
        <p:spPr bwMode="auto">
          <a:xfrm>
            <a:off x="-1524000" y="762000"/>
            <a:ext cx="9140825" cy="685800"/>
          </a:xfrm>
          <a:prstGeom prst="rect">
            <a:avLst/>
          </a:prstGeom>
          <a:noFill/>
          <a:ln w="9525">
            <a:noFill/>
            <a:miter lim="800000"/>
            <a:headEnd/>
            <a:tailEnd/>
          </a:ln>
        </p:spPr>
        <p:txBody>
          <a:bodyPr wrap="none"/>
          <a:lstStyle/>
          <a:p>
            <a:pPr algn="ctr"/>
            <a:r>
              <a:rPr lang="en-US" sz="3600" dirty="0">
                <a:solidFill>
                  <a:schemeClr val="bg2"/>
                </a:solidFill>
              </a:rPr>
              <a:t>What are the differences?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20020" y="396240"/>
            <a:ext cx="9784080" cy="1508760"/>
          </a:xfrm>
        </p:spPr>
        <p:txBody>
          <a:bodyPr/>
          <a:lstStyle/>
          <a:p>
            <a:pPr eaLnBrk="1" hangingPunct="1"/>
            <a:r>
              <a:rPr lang="en-US" sz="3600" u="sng" dirty="0"/>
              <a:t>H</a:t>
            </a:r>
            <a:r>
              <a:rPr lang="en-US" sz="3600" dirty="0"/>
              <a:t>umane Treatment = CA3</a:t>
            </a:r>
          </a:p>
        </p:txBody>
      </p:sp>
      <p:sp>
        <p:nvSpPr>
          <p:cNvPr id="17411" name="Rectangle 3"/>
          <p:cNvSpPr>
            <a:spLocks noGrp="1" noChangeArrowheads="1"/>
          </p:cNvSpPr>
          <p:nvPr>
            <p:ph idx="1"/>
          </p:nvPr>
        </p:nvSpPr>
        <p:spPr>
          <a:xfrm>
            <a:off x="1776413" y="1905000"/>
            <a:ext cx="8150225" cy="5181600"/>
          </a:xfrm>
        </p:spPr>
        <p:txBody>
          <a:bodyPr/>
          <a:lstStyle/>
          <a:p>
            <a:pPr eaLnBrk="1" hangingPunct="1">
              <a:lnSpc>
                <a:spcPct val="85000"/>
              </a:lnSpc>
              <a:buFontTx/>
              <a:buNone/>
            </a:pPr>
            <a:r>
              <a:rPr lang="en-US" sz="2800" dirty="0"/>
              <a:t>Common Article 3 (CA3) is the third article of all four Geneva Conventions</a:t>
            </a:r>
          </a:p>
          <a:p>
            <a:pPr lvl="1" eaLnBrk="1" hangingPunct="1">
              <a:lnSpc>
                <a:spcPct val="85000"/>
              </a:lnSpc>
              <a:buFontTx/>
              <a:buChar char="•"/>
            </a:pPr>
            <a:r>
              <a:rPr lang="en-US" sz="2400" dirty="0"/>
              <a:t>Dictates minimum standard of care of all non-belligerents, including civilians, sick and wounded belligerents, and detainees, including:</a:t>
            </a:r>
          </a:p>
          <a:p>
            <a:pPr lvl="3" eaLnBrk="1" hangingPunct="1">
              <a:lnSpc>
                <a:spcPct val="85000"/>
              </a:lnSpc>
            </a:pPr>
            <a:r>
              <a:rPr lang="en-US" dirty="0"/>
              <a:t>Humane Treatment</a:t>
            </a:r>
          </a:p>
          <a:p>
            <a:pPr lvl="3" eaLnBrk="1" hangingPunct="1">
              <a:lnSpc>
                <a:spcPct val="85000"/>
              </a:lnSpc>
            </a:pPr>
            <a:r>
              <a:rPr lang="en-US" dirty="0"/>
              <a:t>No violence, cruel treatment or torture</a:t>
            </a:r>
          </a:p>
          <a:p>
            <a:pPr lvl="3" eaLnBrk="1" hangingPunct="1">
              <a:lnSpc>
                <a:spcPct val="85000"/>
              </a:lnSpc>
            </a:pPr>
            <a:r>
              <a:rPr lang="en-US" dirty="0"/>
              <a:t>No hostages</a:t>
            </a:r>
          </a:p>
          <a:p>
            <a:pPr lvl="3" eaLnBrk="1" hangingPunct="1">
              <a:lnSpc>
                <a:spcPct val="85000"/>
              </a:lnSpc>
            </a:pPr>
            <a:r>
              <a:rPr lang="en-US" dirty="0"/>
              <a:t>No humiliating or degrading treatment</a:t>
            </a:r>
          </a:p>
          <a:p>
            <a:pPr lvl="3" eaLnBrk="1" hangingPunct="1">
              <a:lnSpc>
                <a:spcPct val="85000"/>
              </a:lnSpc>
            </a:pPr>
            <a:r>
              <a:rPr lang="en-US" dirty="0"/>
              <a:t>No executions or sentences without due process</a:t>
            </a:r>
          </a:p>
          <a:p>
            <a:pPr lvl="1" eaLnBrk="1" hangingPunct="1">
              <a:lnSpc>
                <a:spcPct val="85000"/>
              </a:lnSpc>
            </a:pPr>
            <a:endParaRPr lang="en-US" sz="700" dirty="0">
              <a:solidFill>
                <a:srgbClr val="003366"/>
              </a:solidFill>
            </a:endParaRPr>
          </a:p>
        </p:txBody>
      </p:sp>
      <p:sp>
        <p:nvSpPr>
          <p:cNvPr id="17412" name="Text Box 4"/>
          <p:cNvSpPr txBox="1">
            <a:spLocks noChangeArrowheads="1"/>
          </p:cNvSpPr>
          <p:nvPr/>
        </p:nvSpPr>
        <p:spPr bwMode="auto">
          <a:xfrm>
            <a:off x="304800" y="5487988"/>
            <a:ext cx="2057400" cy="9144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a:t>
            </a:r>
            <a:r>
              <a:rPr lang="en-US" sz="7200" b="1" dirty="0">
                <a:solidFill>
                  <a:schemeClr val="bg1">
                    <a:lumMod val="50000"/>
                    <a:lumOff val="50000"/>
                  </a:schemeClr>
                </a:solidFill>
              </a:rPr>
              <a:t>H</a:t>
            </a:r>
            <a:r>
              <a:rPr lang="en-US" sz="4400" b="1" dirty="0">
                <a:solidFill>
                  <a:schemeClr val="bg1">
                    <a:lumMod val="50000"/>
                    <a:lumOff val="50000"/>
                  </a:schemeClr>
                </a:solidFill>
              </a:rPr>
              <a:t>INK</a:t>
            </a:r>
          </a:p>
        </p:txBody>
      </p:sp>
      <p:sp>
        <p:nvSpPr>
          <p:cNvPr id="17413" name="Text Box 5"/>
          <p:cNvSpPr txBox="1">
            <a:spLocks noChangeArrowheads="1"/>
          </p:cNvSpPr>
          <p:nvPr/>
        </p:nvSpPr>
        <p:spPr bwMode="auto">
          <a:xfrm>
            <a:off x="4724400" y="5258594"/>
            <a:ext cx="5202238" cy="1373188"/>
          </a:xfrm>
          <a:prstGeom prst="rect">
            <a:avLst/>
          </a:prstGeom>
          <a:noFill/>
          <a:ln w="9525" algn="ctr">
            <a:noFill/>
            <a:miter lim="800000"/>
            <a:headEnd/>
            <a:tailEnd/>
          </a:ln>
        </p:spPr>
        <p:txBody>
          <a:bodyPr wrap="none" anchorCtr="1">
            <a:spAutoFit/>
          </a:bodyPr>
          <a:lstStyle/>
          <a:p>
            <a:pPr>
              <a:buFont typeface="Wingdings" pitchFamily="2" charset="2"/>
              <a:buChar char="ü"/>
              <a:tabLst>
                <a:tab pos="285750" algn="l"/>
              </a:tabLst>
            </a:pPr>
            <a:r>
              <a:rPr lang="en-US" sz="2800" dirty="0"/>
              <a:t>We apply Common Article 3 </a:t>
            </a:r>
          </a:p>
          <a:p>
            <a:pPr>
              <a:tabLst>
                <a:tab pos="285750" algn="l"/>
              </a:tabLst>
            </a:pPr>
            <a:r>
              <a:rPr lang="en-US" sz="2800" dirty="0"/>
              <a:t>	to </a:t>
            </a:r>
            <a:r>
              <a:rPr lang="en-US" sz="2800" dirty="0">
                <a:solidFill>
                  <a:schemeClr val="bg1">
                    <a:lumMod val="50000"/>
                    <a:lumOff val="50000"/>
                  </a:schemeClr>
                </a:solidFill>
              </a:rPr>
              <a:t>ALL </a:t>
            </a:r>
            <a:r>
              <a:rPr lang="en-US" sz="2800" dirty="0"/>
              <a:t>detainees held by DoD</a:t>
            </a:r>
          </a:p>
          <a:p>
            <a:pPr>
              <a:tabLst>
                <a:tab pos="285750" algn="l"/>
              </a:tabLst>
            </a:pPr>
            <a:endParaRPr lang="en-US" sz="28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4219" y="423921"/>
            <a:ext cx="9784080" cy="1508760"/>
          </a:xfrm>
        </p:spPr>
        <p:txBody>
          <a:bodyPr/>
          <a:lstStyle/>
          <a:p>
            <a:pPr eaLnBrk="1" hangingPunct="1"/>
            <a:r>
              <a:rPr lang="en-US" sz="3600" dirty="0"/>
              <a:t>What is Humane Treatment?</a:t>
            </a:r>
          </a:p>
        </p:txBody>
      </p:sp>
      <p:sp>
        <p:nvSpPr>
          <p:cNvPr id="18435" name="Rectangle 3"/>
          <p:cNvSpPr>
            <a:spLocks noGrp="1" noChangeArrowheads="1"/>
          </p:cNvSpPr>
          <p:nvPr>
            <p:ph idx="1"/>
          </p:nvPr>
        </p:nvSpPr>
        <p:spPr>
          <a:xfrm>
            <a:off x="381000" y="1924095"/>
            <a:ext cx="9296400" cy="2952705"/>
          </a:xfrm>
        </p:spPr>
        <p:txBody>
          <a:bodyPr/>
          <a:lstStyle/>
          <a:p>
            <a:pPr eaLnBrk="1" hangingPunct="1">
              <a:buFontTx/>
              <a:buNone/>
            </a:pPr>
            <a:r>
              <a:rPr lang="en-US" sz="2800" dirty="0"/>
              <a:t>	</a:t>
            </a:r>
            <a:r>
              <a:rPr lang="en-US" dirty="0"/>
              <a:t>Humane Treatment means treating someone like a human being…</a:t>
            </a:r>
          </a:p>
          <a:p>
            <a:pPr algn="ctr" eaLnBrk="1" hangingPunct="1">
              <a:lnSpc>
                <a:spcPct val="55000"/>
              </a:lnSpc>
              <a:buFontTx/>
              <a:buNone/>
            </a:pPr>
            <a:endParaRPr lang="en-US" dirty="0"/>
          </a:p>
          <a:p>
            <a:pPr marL="1028700" lvl="2" eaLnBrk="1" hangingPunct="1"/>
            <a:r>
              <a:rPr lang="en-US" dirty="0"/>
              <a:t>Basic Life Needs: Adequate food, drinking water, shelter, clothing, and medical care</a:t>
            </a:r>
          </a:p>
          <a:p>
            <a:pPr marL="1028700" lvl="2" eaLnBrk="1" hangingPunct="1"/>
            <a:r>
              <a:rPr lang="en-US" dirty="0"/>
              <a:t>Basic Human Needs: Free exercise of religion consistent with requirements of detention</a:t>
            </a:r>
          </a:p>
          <a:p>
            <a:pPr marL="1028700" lvl="2" eaLnBrk="1" hangingPunct="1"/>
            <a:r>
              <a:rPr lang="en-US" dirty="0"/>
              <a:t>Prohibited Actions: Certain actions are always inconsistent with humane treatment and are illegal</a:t>
            </a:r>
          </a:p>
        </p:txBody>
      </p:sp>
      <p:sp>
        <p:nvSpPr>
          <p:cNvPr id="18436" name="Text Box 5"/>
          <p:cNvSpPr txBox="1">
            <a:spLocks noChangeArrowheads="1"/>
          </p:cNvSpPr>
          <p:nvPr/>
        </p:nvSpPr>
        <p:spPr bwMode="auto">
          <a:xfrm>
            <a:off x="174219" y="5486400"/>
            <a:ext cx="2057400" cy="9144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a:t>
            </a:r>
            <a:r>
              <a:rPr lang="en-US" sz="7200" b="1" dirty="0">
                <a:solidFill>
                  <a:schemeClr val="bg1">
                    <a:lumMod val="50000"/>
                    <a:lumOff val="50000"/>
                  </a:schemeClr>
                </a:solidFill>
              </a:rPr>
              <a:t>H</a:t>
            </a:r>
            <a:r>
              <a:rPr lang="en-US" sz="4400" b="1" dirty="0">
                <a:solidFill>
                  <a:schemeClr val="bg1">
                    <a:lumMod val="50000"/>
                    <a:lumOff val="50000"/>
                  </a:schemeClr>
                </a:solidFill>
              </a:rPr>
              <a:t>INK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5"/>
          <p:cNvSpPr>
            <a:spLocks noGrp="1" noChangeArrowheads="1"/>
          </p:cNvSpPr>
          <p:nvPr>
            <p:ph type="title"/>
          </p:nvPr>
        </p:nvSpPr>
        <p:spPr>
          <a:xfrm>
            <a:off x="228600" y="609600"/>
            <a:ext cx="8229600" cy="960437"/>
          </a:xfrm>
          <a:noFill/>
        </p:spPr>
        <p:txBody>
          <a:bodyPr/>
          <a:lstStyle/>
          <a:p>
            <a:pPr eaLnBrk="1" hangingPunct="1"/>
            <a:r>
              <a:rPr lang="en-US" sz="3600" dirty="0"/>
              <a:t>Humane Treatment – Test?</a:t>
            </a:r>
          </a:p>
        </p:txBody>
      </p:sp>
      <p:sp>
        <p:nvSpPr>
          <p:cNvPr id="19458" name="Rectangle 3"/>
          <p:cNvSpPr>
            <a:spLocks noGrp="1" noChangeArrowheads="1"/>
          </p:cNvSpPr>
          <p:nvPr>
            <p:ph idx="1"/>
          </p:nvPr>
        </p:nvSpPr>
        <p:spPr>
          <a:xfrm>
            <a:off x="1752600" y="1974761"/>
            <a:ext cx="10058400" cy="4343400"/>
          </a:xfrm>
        </p:spPr>
        <p:txBody>
          <a:bodyPr/>
          <a:lstStyle/>
          <a:p>
            <a:pPr eaLnBrk="1" hangingPunct="1">
              <a:lnSpc>
                <a:spcPct val="85000"/>
              </a:lnSpc>
              <a:buFontTx/>
              <a:buNone/>
            </a:pPr>
            <a:r>
              <a:rPr lang="en-US" sz="2800" dirty="0"/>
              <a:t>The Test …</a:t>
            </a:r>
          </a:p>
          <a:p>
            <a:pPr lvl="1" eaLnBrk="1" hangingPunct="1">
              <a:lnSpc>
                <a:spcPct val="85000"/>
              </a:lnSpc>
            </a:pPr>
            <a:r>
              <a:rPr lang="en-US" sz="2400" dirty="0"/>
              <a:t>Would it bother you if it was done to one of your Soldiers?</a:t>
            </a:r>
          </a:p>
          <a:p>
            <a:pPr lvl="1" eaLnBrk="1" hangingPunct="1">
              <a:lnSpc>
                <a:spcPct val="85000"/>
              </a:lnSpc>
            </a:pPr>
            <a:r>
              <a:rPr lang="en-US" sz="2400" dirty="0"/>
              <a:t>Will what I am about to do violate a law or </a:t>
            </a:r>
          </a:p>
          <a:p>
            <a:pPr lvl="1" eaLnBrk="1" hangingPunct="1">
              <a:lnSpc>
                <a:spcPct val="85000"/>
              </a:lnSpc>
              <a:buFontTx/>
              <a:buNone/>
            </a:pPr>
            <a:r>
              <a:rPr lang="en-US" sz="2400" dirty="0"/>
              <a:t>	regulation?</a:t>
            </a:r>
          </a:p>
          <a:p>
            <a:pPr eaLnBrk="1" hangingPunct="1">
              <a:lnSpc>
                <a:spcPct val="85000"/>
              </a:lnSpc>
              <a:buFontTx/>
              <a:buNone/>
            </a:pPr>
            <a:endParaRPr lang="en-US" sz="2800" dirty="0"/>
          </a:p>
          <a:p>
            <a:pPr eaLnBrk="1" hangingPunct="1">
              <a:lnSpc>
                <a:spcPct val="85000"/>
              </a:lnSpc>
              <a:buFontTx/>
              <a:buNone/>
            </a:pPr>
            <a:r>
              <a:rPr lang="en-US" sz="2800" dirty="0"/>
              <a:t>There are things we </a:t>
            </a:r>
            <a:r>
              <a:rPr lang="en-US" sz="2800" dirty="0">
                <a:solidFill>
                  <a:schemeClr val="bg1">
                    <a:lumMod val="50000"/>
                    <a:lumOff val="50000"/>
                  </a:schemeClr>
                </a:solidFill>
              </a:rPr>
              <a:t>CAN DO </a:t>
            </a:r>
            <a:r>
              <a:rPr lang="en-US" sz="2800" dirty="0"/>
              <a:t>to U.S. Soldiers that</a:t>
            </a:r>
          </a:p>
          <a:p>
            <a:pPr eaLnBrk="1" hangingPunct="1">
              <a:lnSpc>
                <a:spcPct val="85000"/>
              </a:lnSpc>
              <a:buFontTx/>
              <a:buNone/>
            </a:pPr>
            <a:r>
              <a:rPr lang="en-US" sz="2800" dirty="0"/>
              <a:t>we </a:t>
            </a:r>
            <a:r>
              <a:rPr lang="en-US" sz="2800" dirty="0">
                <a:solidFill>
                  <a:schemeClr val="bg1">
                    <a:lumMod val="50000"/>
                    <a:lumOff val="50000"/>
                  </a:schemeClr>
                </a:solidFill>
              </a:rPr>
              <a:t>CANNOT </a:t>
            </a:r>
            <a:r>
              <a:rPr lang="en-US" sz="2800" dirty="0"/>
              <a:t>do to Detainees </a:t>
            </a:r>
            <a:r>
              <a:rPr lang="en-US" sz="2800" b="1" dirty="0"/>
              <a:t>(SERE training, </a:t>
            </a:r>
          </a:p>
          <a:p>
            <a:pPr eaLnBrk="1" hangingPunct="1">
              <a:lnSpc>
                <a:spcPct val="85000"/>
              </a:lnSpc>
              <a:buFontTx/>
              <a:buNone/>
            </a:pPr>
            <a:r>
              <a:rPr lang="en-US" sz="2800" b="1" dirty="0"/>
              <a:t>lack of sleep, Mandatory PT)	</a:t>
            </a:r>
            <a:r>
              <a:rPr lang="en-US" sz="2800" b="1" dirty="0">
                <a:solidFill>
                  <a:srgbClr val="003366"/>
                </a:solidFill>
              </a:rPr>
              <a:t>	</a:t>
            </a:r>
            <a:r>
              <a:rPr lang="en-US" sz="2800" dirty="0">
                <a:solidFill>
                  <a:srgbClr val="003366"/>
                </a:solidFill>
              </a:rPr>
              <a:t>	</a:t>
            </a:r>
          </a:p>
          <a:p>
            <a:pPr lvl="1" eaLnBrk="1" hangingPunct="1">
              <a:lnSpc>
                <a:spcPct val="85000"/>
              </a:lnSpc>
            </a:pPr>
            <a:endParaRPr lang="en-US" sz="1400" dirty="0">
              <a:solidFill>
                <a:srgbClr val="003366"/>
              </a:solidFill>
            </a:endParaRPr>
          </a:p>
          <a:p>
            <a:pPr lvl="2" eaLnBrk="1" hangingPunct="1">
              <a:lnSpc>
                <a:spcPct val="85000"/>
              </a:lnSpc>
            </a:pPr>
            <a:endParaRPr lang="en-US" sz="500" dirty="0">
              <a:solidFill>
                <a:srgbClr val="003366"/>
              </a:solidFill>
            </a:endParaRPr>
          </a:p>
        </p:txBody>
      </p:sp>
      <p:sp>
        <p:nvSpPr>
          <p:cNvPr id="19460" name="Text Box 7"/>
          <p:cNvSpPr txBox="1">
            <a:spLocks noChangeArrowheads="1"/>
          </p:cNvSpPr>
          <p:nvPr/>
        </p:nvSpPr>
        <p:spPr bwMode="auto">
          <a:xfrm>
            <a:off x="152400" y="5562600"/>
            <a:ext cx="2057400" cy="9144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a:t>
            </a:r>
            <a:r>
              <a:rPr lang="en-US" sz="7200" b="1" dirty="0">
                <a:solidFill>
                  <a:schemeClr val="bg1">
                    <a:lumMod val="50000"/>
                    <a:lumOff val="50000"/>
                  </a:schemeClr>
                </a:solidFill>
              </a:rPr>
              <a:t>H</a:t>
            </a:r>
            <a:r>
              <a:rPr lang="en-US" sz="4400" b="1" dirty="0">
                <a:solidFill>
                  <a:schemeClr val="bg1">
                    <a:lumMod val="50000"/>
                    <a:lumOff val="50000"/>
                  </a:schemeClr>
                </a:solidFill>
              </a:rPr>
              <a:t>INK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Text Box 15"/>
          <p:cNvSpPr txBox="1">
            <a:spLocks noChangeArrowheads="1"/>
          </p:cNvSpPr>
          <p:nvPr/>
        </p:nvSpPr>
        <p:spPr bwMode="auto">
          <a:xfrm>
            <a:off x="2133601" y="5791200"/>
            <a:ext cx="2454275" cy="366712"/>
          </a:xfrm>
          <a:prstGeom prst="rect">
            <a:avLst/>
          </a:prstGeom>
          <a:noFill/>
          <a:ln w="9525" algn="ctr">
            <a:noFill/>
            <a:miter lim="800000"/>
            <a:headEnd/>
            <a:tailEnd/>
          </a:ln>
        </p:spPr>
        <p:txBody>
          <a:bodyPr anchorCtr="1">
            <a:spAutoFit/>
          </a:bodyPr>
          <a:lstStyle/>
          <a:p>
            <a:endParaRPr lang="en-US" dirty="0"/>
          </a:p>
        </p:txBody>
      </p:sp>
      <p:sp>
        <p:nvSpPr>
          <p:cNvPr id="2058" name="Text Box 17"/>
          <p:cNvSpPr txBox="1">
            <a:spLocks noChangeArrowheads="1"/>
          </p:cNvSpPr>
          <p:nvPr/>
        </p:nvSpPr>
        <p:spPr bwMode="auto">
          <a:xfrm>
            <a:off x="1981200" y="5791200"/>
            <a:ext cx="1828800" cy="366712"/>
          </a:xfrm>
          <a:prstGeom prst="rect">
            <a:avLst/>
          </a:prstGeom>
          <a:noFill/>
          <a:ln w="9525" algn="ctr">
            <a:noFill/>
            <a:miter lim="800000"/>
            <a:headEnd/>
            <a:tailEnd/>
          </a:ln>
        </p:spPr>
        <p:txBody>
          <a:bodyPr anchorCtr="1">
            <a:spAutoFit/>
          </a:bodyPr>
          <a:lstStyle/>
          <a:p>
            <a:endParaRPr lang="en-US" dirty="0"/>
          </a:p>
        </p:txBody>
      </p:sp>
      <p:pic>
        <p:nvPicPr>
          <p:cNvPr id="144386" name="Picture 2" descr="http://cdn.c.photoshelter.com/img-get/I00007U2mh3LIq00/s/900/900/KOY045SE0028.jpg">
            <a:hlinkClick r:id="rId3"/>
          </p:cNvPr>
          <p:cNvPicPr>
            <a:picLocks noChangeAspect="1" noChangeArrowheads="1"/>
          </p:cNvPicPr>
          <p:nvPr/>
        </p:nvPicPr>
        <p:blipFill>
          <a:blip r:embed="rId4" cstate="print"/>
          <a:srcRect/>
          <a:stretch>
            <a:fillRect/>
          </a:stretch>
        </p:blipFill>
        <p:spPr bwMode="auto">
          <a:xfrm>
            <a:off x="3048000" y="4126951"/>
            <a:ext cx="6096000" cy="2539277"/>
          </a:xfrm>
          <a:prstGeom prst="rect">
            <a:avLst/>
          </a:prstGeom>
          <a:noFill/>
        </p:spPr>
      </p:pic>
      <p:sp>
        <p:nvSpPr>
          <p:cNvPr id="2" name="Title 1"/>
          <p:cNvSpPr>
            <a:spLocks noGrp="1"/>
          </p:cNvSpPr>
          <p:nvPr>
            <p:ph type="ctrTitle"/>
          </p:nvPr>
        </p:nvSpPr>
        <p:spPr>
          <a:xfrm>
            <a:off x="-152400" y="2387604"/>
            <a:ext cx="11471565" cy="1739347"/>
          </a:xfrm>
        </p:spPr>
        <p:txBody>
          <a:bodyPr>
            <a:normAutofit fontScale="90000"/>
          </a:bodyPr>
          <a:lstStyle/>
          <a:p>
            <a:r>
              <a:rPr lang="en-US" dirty="0"/>
              <a:t>Detention and Interrogation Operations</a:t>
            </a:r>
            <a:br>
              <a:rPr lang="en-US" dirty="0"/>
            </a:br>
            <a:endParaRPr lang="en-US" dirty="0"/>
          </a:p>
        </p:txBody>
      </p:sp>
    </p:spTree>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313949" y="762000"/>
            <a:ext cx="9140825" cy="685800"/>
          </a:xfrm>
          <a:prstGeom prst="rect">
            <a:avLst/>
          </a:prstGeom>
          <a:noFill/>
          <a:ln w="12700">
            <a:noFill/>
            <a:miter lim="800000"/>
            <a:headEnd/>
            <a:tailEnd/>
          </a:ln>
        </p:spPr>
        <p:txBody>
          <a:bodyPr lIns="90488" tIns="44450" rIns="90488" bIns="44450" anchor="ctr" anchorCtr="1"/>
          <a:lstStyle/>
          <a:p>
            <a:pPr algn="ctr" eaLnBrk="1" hangingPunct="1"/>
            <a:r>
              <a:rPr lang="en-US" sz="4000" dirty="0">
                <a:solidFill>
                  <a:schemeClr val="bg2"/>
                </a:solidFill>
              </a:rPr>
              <a:t>Illegal Actions</a:t>
            </a:r>
          </a:p>
        </p:txBody>
      </p:sp>
      <p:sp>
        <p:nvSpPr>
          <p:cNvPr id="20483" name="Rectangle 4"/>
          <p:cNvSpPr>
            <a:spLocks noChangeArrowheads="1"/>
          </p:cNvSpPr>
          <p:nvPr/>
        </p:nvSpPr>
        <p:spPr bwMode="auto">
          <a:xfrm>
            <a:off x="914400" y="2104623"/>
            <a:ext cx="11811000" cy="3962400"/>
          </a:xfrm>
          <a:prstGeom prst="rect">
            <a:avLst/>
          </a:prstGeom>
          <a:noFill/>
          <a:ln w="9525">
            <a:noFill/>
            <a:miter lim="800000"/>
            <a:headEnd/>
            <a:tailEnd/>
          </a:ln>
        </p:spPr>
        <p:txBody>
          <a:bodyPr/>
          <a:lstStyle/>
          <a:p>
            <a:pPr marL="228600" indent="-228600">
              <a:spcBef>
                <a:spcPct val="20000"/>
              </a:spcBef>
              <a:buFontTx/>
              <a:buChar char="•"/>
            </a:pPr>
            <a:r>
              <a:rPr lang="en-US" sz="2600" b="1" dirty="0"/>
              <a:t>Violence or harm of any kind (actual / threatened)</a:t>
            </a:r>
          </a:p>
          <a:p>
            <a:pPr marL="228600" indent="-228600">
              <a:spcBef>
                <a:spcPct val="20000"/>
              </a:spcBef>
              <a:buFontTx/>
              <a:buChar char="•"/>
            </a:pPr>
            <a:r>
              <a:rPr lang="en-US" sz="2600" b="1" dirty="0"/>
              <a:t>Bodily injury</a:t>
            </a:r>
          </a:p>
          <a:p>
            <a:pPr marL="228600" indent="-228600">
              <a:spcBef>
                <a:spcPct val="20000"/>
              </a:spcBef>
              <a:buFontTx/>
              <a:buChar char="•"/>
            </a:pPr>
            <a:r>
              <a:rPr lang="en-US" sz="2600" b="1" dirty="0"/>
              <a:t>Removal / Threatened removal of basic rights</a:t>
            </a:r>
          </a:p>
          <a:p>
            <a:pPr marL="228600" indent="-228600">
              <a:spcBef>
                <a:spcPct val="20000"/>
              </a:spcBef>
              <a:buFontTx/>
              <a:buChar char="•"/>
            </a:pPr>
            <a:r>
              <a:rPr lang="en-US" sz="2600" b="1" dirty="0"/>
              <a:t>Degrading Behavior</a:t>
            </a:r>
          </a:p>
          <a:p>
            <a:pPr marL="228600" indent="-228600">
              <a:spcBef>
                <a:spcPct val="20000"/>
              </a:spcBef>
              <a:buFontTx/>
              <a:buChar char="•"/>
            </a:pPr>
            <a:r>
              <a:rPr lang="en-US" sz="2600" b="1" dirty="0"/>
              <a:t>Sexual attack, rape, forced prostitution, indecent assault</a:t>
            </a:r>
          </a:p>
        </p:txBody>
      </p:sp>
      <p:sp>
        <p:nvSpPr>
          <p:cNvPr id="20484" name="Text Box 6"/>
          <p:cNvSpPr txBox="1">
            <a:spLocks noChangeArrowheads="1"/>
          </p:cNvSpPr>
          <p:nvPr/>
        </p:nvSpPr>
        <p:spPr bwMode="auto">
          <a:xfrm>
            <a:off x="1524001" y="4648200"/>
            <a:ext cx="9140825" cy="914400"/>
          </a:xfrm>
          <a:prstGeom prst="rect">
            <a:avLst/>
          </a:prstGeom>
          <a:noFill/>
          <a:ln w="9525" algn="ctr">
            <a:noFill/>
            <a:miter lim="800000"/>
            <a:headEnd/>
            <a:tailEnd/>
          </a:ln>
        </p:spPr>
        <p:txBody>
          <a:bodyPr anchor="ctr" anchorCtr="1"/>
          <a:lstStyle/>
          <a:p>
            <a:pPr algn="ctr">
              <a:lnSpc>
                <a:spcPct val="85000"/>
              </a:lnSpc>
              <a:spcBef>
                <a:spcPct val="15000"/>
              </a:spcBef>
            </a:pPr>
            <a:r>
              <a:rPr lang="en-US" sz="2800" b="1" dirty="0">
                <a:solidFill>
                  <a:schemeClr val="bg1">
                    <a:lumMod val="50000"/>
                    <a:lumOff val="50000"/>
                  </a:schemeClr>
                </a:solidFill>
              </a:rPr>
              <a:t>There are NO approval authorities </a:t>
            </a:r>
          </a:p>
          <a:p>
            <a:pPr algn="ctr">
              <a:lnSpc>
                <a:spcPct val="85000"/>
              </a:lnSpc>
              <a:spcBef>
                <a:spcPct val="15000"/>
              </a:spcBef>
            </a:pPr>
            <a:r>
              <a:rPr lang="en-US" sz="2800" b="1" dirty="0">
                <a:solidFill>
                  <a:schemeClr val="bg1">
                    <a:lumMod val="50000"/>
                    <a:lumOff val="50000"/>
                  </a:schemeClr>
                </a:solidFill>
              </a:rPr>
              <a:t>for these actions … and NO justification!</a:t>
            </a:r>
          </a:p>
        </p:txBody>
      </p:sp>
      <p:sp>
        <p:nvSpPr>
          <p:cNvPr id="20485" name="Text Box 7"/>
          <p:cNvSpPr txBox="1">
            <a:spLocks noChangeArrowheads="1"/>
          </p:cNvSpPr>
          <p:nvPr/>
        </p:nvSpPr>
        <p:spPr bwMode="auto">
          <a:xfrm>
            <a:off x="304800" y="5686023"/>
            <a:ext cx="2057400" cy="7620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a:t>
            </a:r>
            <a:r>
              <a:rPr lang="en-US" sz="7200" b="1" dirty="0">
                <a:solidFill>
                  <a:schemeClr val="bg1">
                    <a:lumMod val="50000"/>
                    <a:lumOff val="50000"/>
                  </a:schemeClr>
                </a:solidFill>
              </a:rPr>
              <a:t>H</a:t>
            </a:r>
            <a:r>
              <a:rPr lang="en-US" sz="4400" b="1" dirty="0">
                <a:solidFill>
                  <a:schemeClr val="bg1">
                    <a:lumMod val="50000"/>
                    <a:lumOff val="50000"/>
                  </a:schemeClr>
                </a:solidFill>
              </a:rPr>
              <a:t>INK</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514600" y="685800"/>
            <a:ext cx="9140825" cy="685800"/>
          </a:xfrm>
          <a:prstGeom prst="rect">
            <a:avLst/>
          </a:prstGeom>
          <a:noFill/>
          <a:ln w="12700">
            <a:noFill/>
            <a:miter lim="800000"/>
            <a:headEnd/>
            <a:tailEnd/>
          </a:ln>
        </p:spPr>
        <p:txBody>
          <a:bodyPr lIns="90488" tIns="44450" rIns="90488" bIns="44450" anchor="ctr" anchorCtr="1"/>
          <a:lstStyle/>
          <a:p>
            <a:pPr algn="ctr" eaLnBrk="1" hangingPunct="1"/>
            <a:r>
              <a:rPr lang="en-US" sz="4000" dirty="0">
                <a:solidFill>
                  <a:schemeClr val="bg2"/>
                </a:solidFill>
              </a:rPr>
              <a:t>Illegal Actions</a:t>
            </a:r>
          </a:p>
        </p:txBody>
      </p:sp>
      <p:sp>
        <p:nvSpPr>
          <p:cNvPr id="21507" name="Rectangle 3"/>
          <p:cNvSpPr>
            <a:spLocks noChangeArrowheads="1"/>
          </p:cNvSpPr>
          <p:nvPr/>
        </p:nvSpPr>
        <p:spPr bwMode="auto">
          <a:xfrm>
            <a:off x="2514600" y="2163651"/>
            <a:ext cx="8503276" cy="3779949"/>
          </a:xfrm>
          <a:prstGeom prst="rect">
            <a:avLst/>
          </a:prstGeom>
          <a:noFill/>
          <a:ln w="9525">
            <a:noFill/>
            <a:miter lim="800000"/>
            <a:headEnd/>
            <a:tailEnd/>
          </a:ln>
        </p:spPr>
        <p:txBody>
          <a:bodyPr/>
          <a:lstStyle/>
          <a:p>
            <a:pPr marL="228600" indent="-228600">
              <a:spcBef>
                <a:spcPct val="20000"/>
              </a:spcBef>
              <a:buFontTx/>
              <a:buChar char="•"/>
            </a:pPr>
            <a:r>
              <a:rPr lang="en-US" sz="2700" b="1" dirty="0"/>
              <a:t>Public curiosity</a:t>
            </a:r>
          </a:p>
          <a:p>
            <a:pPr marL="228600" indent="-228600">
              <a:spcBef>
                <a:spcPct val="20000"/>
              </a:spcBef>
              <a:buFontTx/>
              <a:buChar char="•"/>
            </a:pPr>
            <a:r>
              <a:rPr lang="en-US" sz="2700" b="1" dirty="0"/>
              <a:t>Reprisals of any kind</a:t>
            </a:r>
          </a:p>
          <a:p>
            <a:pPr marL="228600" indent="-228600">
              <a:spcBef>
                <a:spcPct val="20000"/>
              </a:spcBef>
              <a:buFontTx/>
              <a:buChar char="•"/>
            </a:pPr>
            <a:r>
              <a:rPr lang="en-US" sz="2700" b="1" dirty="0"/>
              <a:t>Nakedness</a:t>
            </a:r>
          </a:p>
          <a:p>
            <a:pPr marL="228600" indent="-228600">
              <a:spcBef>
                <a:spcPct val="20000"/>
              </a:spcBef>
              <a:buFontTx/>
              <a:buChar char="•"/>
            </a:pPr>
            <a:r>
              <a:rPr lang="en-US" sz="2700" b="1" dirty="0"/>
              <a:t>Stress Positions</a:t>
            </a:r>
          </a:p>
          <a:p>
            <a:pPr marL="228600" indent="-228600">
              <a:spcBef>
                <a:spcPct val="20000"/>
              </a:spcBef>
              <a:buFontTx/>
              <a:buChar char="•"/>
            </a:pPr>
            <a:r>
              <a:rPr lang="en-US" sz="2700" b="1" dirty="0"/>
              <a:t>Hostage taking</a:t>
            </a:r>
          </a:p>
          <a:p>
            <a:pPr marL="228600" indent="-228600">
              <a:spcBef>
                <a:spcPct val="20000"/>
              </a:spcBef>
              <a:buFontTx/>
              <a:buChar char="•"/>
            </a:pPr>
            <a:r>
              <a:rPr lang="en-US" sz="2700" b="1" dirty="0"/>
              <a:t>Sleep Deprivation</a:t>
            </a:r>
          </a:p>
          <a:p>
            <a:pPr marL="228600" indent="-228600">
              <a:spcBef>
                <a:spcPct val="20000"/>
              </a:spcBef>
              <a:buFontTx/>
              <a:buChar char="•"/>
            </a:pPr>
            <a:r>
              <a:rPr lang="en-US" sz="2700" b="1" dirty="0"/>
              <a:t>Illegal forms of incentive</a:t>
            </a:r>
          </a:p>
          <a:p>
            <a:pPr marL="228600" indent="-228600">
              <a:spcBef>
                <a:spcPct val="20000"/>
              </a:spcBef>
              <a:buFontTx/>
              <a:buChar char="•"/>
            </a:pPr>
            <a:r>
              <a:rPr lang="en-US" sz="2700" b="1" dirty="0"/>
              <a:t>Coercion</a:t>
            </a:r>
          </a:p>
        </p:txBody>
      </p:sp>
      <p:sp>
        <p:nvSpPr>
          <p:cNvPr id="21508" name="Text Box 5"/>
          <p:cNvSpPr txBox="1">
            <a:spLocks noChangeArrowheads="1"/>
          </p:cNvSpPr>
          <p:nvPr/>
        </p:nvSpPr>
        <p:spPr bwMode="auto">
          <a:xfrm>
            <a:off x="6848387" y="1600200"/>
            <a:ext cx="3810000" cy="4114800"/>
          </a:xfrm>
          <a:prstGeom prst="rect">
            <a:avLst/>
          </a:prstGeom>
          <a:noFill/>
          <a:ln w="9525" algn="ctr">
            <a:noFill/>
            <a:miter lim="800000"/>
            <a:headEnd/>
            <a:tailEnd/>
          </a:ln>
        </p:spPr>
        <p:txBody>
          <a:bodyPr anchor="ctr" anchorCtr="1"/>
          <a:lstStyle/>
          <a:p>
            <a:pPr algn="ctr">
              <a:lnSpc>
                <a:spcPct val="85000"/>
              </a:lnSpc>
              <a:spcBef>
                <a:spcPct val="15000"/>
              </a:spcBef>
            </a:pPr>
            <a:r>
              <a:rPr lang="en-US" sz="2800" b="1" dirty="0">
                <a:solidFill>
                  <a:schemeClr val="bg1">
                    <a:lumMod val="50000"/>
                    <a:lumOff val="50000"/>
                  </a:schemeClr>
                </a:solidFill>
              </a:rPr>
              <a:t>There are NO approval authorities </a:t>
            </a:r>
          </a:p>
          <a:p>
            <a:pPr algn="ctr">
              <a:lnSpc>
                <a:spcPct val="85000"/>
              </a:lnSpc>
              <a:spcBef>
                <a:spcPct val="15000"/>
              </a:spcBef>
            </a:pPr>
            <a:r>
              <a:rPr lang="en-US" sz="2800" b="1" dirty="0">
                <a:solidFill>
                  <a:schemeClr val="bg1">
                    <a:lumMod val="50000"/>
                    <a:lumOff val="50000"/>
                  </a:schemeClr>
                </a:solidFill>
              </a:rPr>
              <a:t>for these actions … and NO justification!</a:t>
            </a:r>
          </a:p>
        </p:txBody>
      </p:sp>
      <p:sp>
        <p:nvSpPr>
          <p:cNvPr id="21509" name="Text Box 6"/>
          <p:cNvSpPr txBox="1">
            <a:spLocks noChangeArrowheads="1"/>
          </p:cNvSpPr>
          <p:nvPr/>
        </p:nvSpPr>
        <p:spPr bwMode="auto">
          <a:xfrm>
            <a:off x="284408" y="5562600"/>
            <a:ext cx="2057400" cy="7620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a:t>
            </a:r>
            <a:r>
              <a:rPr lang="en-US" sz="7200" b="1" dirty="0">
                <a:solidFill>
                  <a:schemeClr val="bg1">
                    <a:lumMod val="50000"/>
                    <a:lumOff val="50000"/>
                  </a:schemeClr>
                </a:solidFill>
              </a:rPr>
              <a:t>H</a:t>
            </a:r>
            <a:r>
              <a:rPr lang="en-US" sz="4400" b="1" dirty="0">
                <a:solidFill>
                  <a:schemeClr val="bg1">
                    <a:lumMod val="50000"/>
                    <a:lumOff val="50000"/>
                  </a:schemeClr>
                </a:solidFill>
              </a:rPr>
              <a:t>INK</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360613" y="685800"/>
            <a:ext cx="9140825" cy="685800"/>
          </a:xfrm>
          <a:prstGeom prst="rect">
            <a:avLst/>
          </a:prstGeom>
          <a:noFill/>
          <a:ln w="12700">
            <a:noFill/>
            <a:miter lim="800000"/>
            <a:headEnd/>
            <a:tailEnd/>
          </a:ln>
        </p:spPr>
        <p:txBody>
          <a:bodyPr lIns="90488" tIns="44450" rIns="90488" bIns="44450" anchor="ctr" anchorCtr="1"/>
          <a:lstStyle/>
          <a:p>
            <a:pPr algn="ctr" eaLnBrk="1" hangingPunct="1"/>
            <a:r>
              <a:rPr lang="en-US" sz="4000" dirty="0">
                <a:solidFill>
                  <a:schemeClr val="bg2"/>
                </a:solidFill>
              </a:rPr>
              <a:t>Illegal Actions</a:t>
            </a:r>
          </a:p>
        </p:txBody>
      </p:sp>
      <p:sp>
        <p:nvSpPr>
          <p:cNvPr id="22531" name="Rectangle 3"/>
          <p:cNvSpPr>
            <a:spLocks noChangeArrowheads="1"/>
          </p:cNvSpPr>
          <p:nvPr/>
        </p:nvSpPr>
        <p:spPr bwMode="auto">
          <a:xfrm>
            <a:off x="1905000" y="2057400"/>
            <a:ext cx="7086600" cy="4111580"/>
          </a:xfrm>
          <a:prstGeom prst="rect">
            <a:avLst/>
          </a:prstGeom>
          <a:noFill/>
          <a:ln w="9525">
            <a:noFill/>
            <a:miter lim="800000"/>
            <a:headEnd/>
            <a:tailEnd/>
          </a:ln>
        </p:spPr>
        <p:txBody>
          <a:bodyPr/>
          <a:lstStyle/>
          <a:p>
            <a:pPr marL="228600" indent="-228600">
              <a:spcBef>
                <a:spcPct val="20000"/>
              </a:spcBef>
              <a:buFontTx/>
              <a:buChar char="•"/>
            </a:pPr>
            <a:r>
              <a:rPr lang="en-US" sz="2700" b="1" dirty="0"/>
              <a:t>Public curiosity</a:t>
            </a:r>
          </a:p>
          <a:p>
            <a:pPr marL="228600" indent="-228600">
              <a:spcBef>
                <a:spcPct val="20000"/>
              </a:spcBef>
              <a:buFontTx/>
              <a:buChar char="•"/>
            </a:pPr>
            <a:r>
              <a:rPr lang="en-US" sz="2700" b="1" dirty="0"/>
              <a:t>Reprisals of any kind</a:t>
            </a:r>
          </a:p>
          <a:p>
            <a:pPr marL="228600" indent="-228600">
              <a:spcBef>
                <a:spcPct val="20000"/>
              </a:spcBef>
              <a:buFontTx/>
              <a:buChar char="•"/>
            </a:pPr>
            <a:r>
              <a:rPr lang="en-US" sz="2700" b="1" dirty="0"/>
              <a:t>Nakedness</a:t>
            </a:r>
          </a:p>
          <a:p>
            <a:pPr marL="228600" indent="-228600">
              <a:spcBef>
                <a:spcPct val="20000"/>
              </a:spcBef>
              <a:buFontTx/>
              <a:buChar char="•"/>
            </a:pPr>
            <a:r>
              <a:rPr lang="en-US" sz="2700" b="1" dirty="0"/>
              <a:t>Stress Positions</a:t>
            </a:r>
          </a:p>
          <a:p>
            <a:pPr marL="228600" indent="-228600">
              <a:spcBef>
                <a:spcPct val="20000"/>
              </a:spcBef>
              <a:buFontTx/>
              <a:buChar char="•"/>
            </a:pPr>
            <a:r>
              <a:rPr lang="en-US" sz="2700" b="1" dirty="0"/>
              <a:t>Hostage taking</a:t>
            </a:r>
          </a:p>
          <a:p>
            <a:pPr marL="228600" indent="-228600">
              <a:spcBef>
                <a:spcPct val="20000"/>
              </a:spcBef>
              <a:buFontTx/>
              <a:buChar char="•"/>
            </a:pPr>
            <a:r>
              <a:rPr lang="en-US" sz="2700" b="1" dirty="0"/>
              <a:t>Sleep Deprivation</a:t>
            </a:r>
          </a:p>
          <a:p>
            <a:pPr marL="228600" indent="-228600">
              <a:spcBef>
                <a:spcPct val="20000"/>
              </a:spcBef>
              <a:buFontTx/>
              <a:buChar char="•"/>
            </a:pPr>
            <a:r>
              <a:rPr lang="en-US" sz="2700" b="1" dirty="0"/>
              <a:t>Illegal forms of incentive</a:t>
            </a:r>
          </a:p>
          <a:p>
            <a:pPr marL="228600" indent="-228600">
              <a:spcBef>
                <a:spcPct val="20000"/>
              </a:spcBef>
              <a:buFontTx/>
              <a:buChar char="•"/>
            </a:pPr>
            <a:r>
              <a:rPr lang="en-US" sz="2700" b="1" dirty="0"/>
              <a:t>Coercion</a:t>
            </a:r>
          </a:p>
        </p:txBody>
      </p:sp>
      <p:sp>
        <p:nvSpPr>
          <p:cNvPr id="22532" name="Text Box 4"/>
          <p:cNvSpPr txBox="1">
            <a:spLocks noChangeArrowheads="1"/>
          </p:cNvSpPr>
          <p:nvPr/>
        </p:nvSpPr>
        <p:spPr bwMode="auto">
          <a:xfrm>
            <a:off x="6462511" y="1981200"/>
            <a:ext cx="3810000" cy="4114800"/>
          </a:xfrm>
          <a:prstGeom prst="rect">
            <a:avLst/>
          </a:prstGeom>
          <a:noFill/>
          <a:ln w="9525" algn="ctr">
            <a:noFill/>
            <a:miter lim="800000"/>
            <a:headEnd/>
            <a:tailEnd/>
          </a:ln>
        </p:spPr>
        <p:txBody>
          <a:bodyPr anchor="ctr" anchorCtr="1"/>
          <a:lstStyle/>
          <a:p>
            <a:pPr algn="ctr">
              <a:lnSpc>
                <a:spcPct val="85000"/>
              </a:lnSpc>
              <a:spcBef>
                <a:spcPct val="15000"/>
              </a:spcBef>
            </a:pPr>
            <a:r>
              <a:rPr lang="en-US" sz="2800" b="1" dirty="0">
                <a:solidFill>
                  <a:schemeClr val="bg1">
                    <a:lumMod val="50000"/>
                    <a:lumOff val="50000"/>
                  </a:schemeClr>
                </a:solidFill>
              </a:rPr>
              <a:t>There are NO approval authorities </a:t>
            </a:r>
          </a:p>
          <a:p>
            <a:pPr algn="ctr">
              <a:lnSpc>
                <a:spcPct val="85000"/>
              </a:lnSpc>
              <a:spcBef>
                <a:spcPct val="15000"/>
              </a:spcBef>
            </a:pPr>
            <a:r>
              <a:rPr lang="en-US" sz="2800" b="1" dirty="0">
                <a:solidFill>
                  <a:schemeClr val="bg1">
                    <a:lumMod val="50000"/>
                    <a:lumOff val="50000"/>
                  </a:schemeClr>
                </a:solidFill>
              </a:rPr>
              <a:t>for these actions … and NO justification!</a:t>
            </a:r>
          </a:p>
        </p:txBody>
      </p:sp>
      <p:sp>
        <p:nvSpPr>
          <p:cNvPr id="22533" name="Text Box 5"/>
          <p:cNvSpPr txBox="1">
            <a:spLocks noChangeArrowheads="1"/>
          </p:cNvSpPr>
          <p:nvPr/>
        </p:nvSpPr>
        <p:spPr bwMode="auto">
          <a:xfrm>
            <a:off x="152400" y="5715000"/>
            <a:ext cx="2057400" cy="7620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a:t>
            </a:r>
            <a:r>
              <a:rPr lang="en-US" sz="7200" b="1" dirty="0">
                <a:solidFill>
                  <a:schemeClr val="bg1">
                    <a:lumMod val="50000"/>
                    <a:lumOff val="50000"/>
                  </a:schemeClr>
                </a:solidFill>
              </a:rPr>
              <a:t>H</a:t>
            </a:r>
            <a:r>
              <a:rPr lang="en-US" sz="4400" b="1" dirty="0">
                <a:solidFill>
                  <a:schemeClr val="bg1">
                    <a:lumMod val="50000"/>
                    <a:lumOff val="50000"/>
                  </a:schemeClr>
                </a:solidFill>
              </a:rPr>
              <a:t>INK</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6062" y="762000"/>
            <a:ext cx="8229600" cy="960438"/>
          </a:xfrm>
        </p:spPr>
        <p:txBody>
          <a:bodyPr/>
          <a:lstStyle/>
          <a:p>
            <a:pPr eaLnBrk="1" hangingPunct="1"/>
            <a:r>
              <a:rPr lang="en-US" sz="3600" u="sng" dirty="0"/>
              <a:t>I</a:t>
            </a:r>
            <a:r>
              <a:rPr lang="en-US" sz="3600" dirty="0"/>
              <a:t>nterrogators Interrogate</a:t>
            </a:r>
          </a:p>
        </p:txBody>
      </p:sp>
      <p:sp>
        <p:nvSpPr>
          <p:cNvPr id="23555" name="Rectangle 3"/>
          <p:cNvSpPr>
            <a:spLocks noGrp="1" noChangeArrowheads="1"/>
          </p:cNvSpPr>
          <p:nvPr>
            <p:ph idx="1"/>
          </p:nvPr>
        </p:nvSpPr>
        <p:spPr>
          <a:xfrm>
            <a:off x="2286000" y="1981200"/>
            <a:ext cx="8150225" cy="5181600"/>
          </a:xfrm>
        </p:spPr>
        <p:txBody>
          <a:bodyPr/>
          <a:lstStyle/>
          <a:p>
            <a:pPr eaLnBrk="1" hangingPunct="1">
              <a:spcBef>
                <a:spcPct val="15000"/>
              </a:spcBef>
              <a:buFontTx/>
              <a:buNone/>
            </a:pPr>
            <a:r>
              <a:rPr lang="en-US" sz="2800" dirty="0"/>
              <a:t>DoD Directive 3115.09 / FM 2-22.3:</a:t>
            </a:r>
          </a:p>
          <a:p>
            <a:pPr lvl="2" eaLnBrk="1" hangingPunct="1">
              <a:spcBef>
                <a:spcPct val="15000"/>
              </a:spcBef>
            </a:pPr>
            <a:r>
              <a:rPr lang="en-US" dirty="0"/>
              <a:t>Only trained &amp; certified interrogators interrogate (97E, 351M, JICC, Marine Interrogators)</a:t>
            </a:r>
          </a:p>
          <a:p>
            <a:pPr lvl="2" eaLnBrk="1" hangingPunct="1">
              <a:spcBef>
                <a:spcPct val="15000"/>
              </a:spcBef>
            </a:pPr>
            <a:endParaRPr lang="en-US" dirty="0"/>
          </a:p>
          <a:p>
            <a:pPr lvl="2" eaLnBrk="1" hangingPunct="1">
              <a:spcBef>
                <a:spcPct val="15000"/>
              </a:spcBef>
            </a:pPr>
            <a:r>
              <a:rPr lang="en-US" dirty="0"/>
              <a:t>Only interrogators may use indirect “approaches”</a:t>
            </a:r>
          </a:p>
          <a:p>
            <a:pPr lvl="2" eaLnBrk="1" hangingPunct="1">
              <a:spcBef>
                <a:spcPct val="15000"/>
              </a:spcBef>
            </a:pPr>
            <a:endParaRPr lang="en-US" dirty="0"/>
          </a:p>
          <a:p>
            <a:pPr lvl="2" eaLnBrk="1" hangingPunct="1">
              <a:spcBef>
                <a:spcPct val="15000"/>
              </a:spcBef>
            </a:pPr>
            <a:r>
              <a:rPr lang="en-US" dirty="0"/>
              <a:t>Non-interrogators may conduct “Tactical Questioning” (Direct Questions only!)</a:t>
            </a:r>
          </a:p>
          <a:p>
            <a:pPr lvl="2" eaLnBrk="1" hangingPunct="1">
              <a:spcBef>
                <a:spcPct val="15000"/>
              </a:spcBef>
            </a:pPr>
            <a:endParaRPr lang="en-US" dirty="0"/>
          </a:p>
          <a:p>
            <a:pPr lvl="2" eaLnBrk="1" hangingPunct="1">
              <a:spcBef>
                <a:spcPct val="15000"/>
              </a:spcBef>
            </a:pPr>
            <a:r>
              <a:rPr lang="en-US" sz="2800" dirty="0"/>
              <a:t>There is no “OJT” for Interrogation</a:t>
            </a:r>
          </a:p>
        </p:txBody>
      </p:sp>
      <p:sp>
        <p:nvSpPr>
          <p:cNvPr id="23556" name="Rectangle 4"/>
          <p:cNvSpPr>
            <a:spLocks noChangeArrowheads="1"/>
          </p:cNvSpPr>
          <p:nvPr/>
        </p:nvSpPr>
        <p:spPr bwMode="auto">
          <a:xfrm>
            <a:off x="206062" y="5562600"/>
            <a:ext cx="1828800" cy="7620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TH</a:t>
            </a:r>
            <a:r>
              <a:rPr lang="en-US" sz="7200" b="1" dirty="0">
                <a:solidFill>
                  <a:schemeClr val="bg1">
                    <a:lumMod val="50000"/>
                    <a:lumOff val="50000"/>
                  </a:schemeClr>
                </a:solidFill>
              </a:rPr>
              <a:t>I</a:t>
            </a:r>
            <a:r>
              <a:rPr lang="en-US" sz="4400" b="1" dirty="0">
                <a:solidFill>
                  <a:schemeClr val="bg1">
                    <a:lumMod val="50000"/>
                    <a:lumOff val="50000"/>
                  </a:schemeClr>
                </a:solidFill>
              </a:rPr>
              <a:t>NK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28600" y="533400"/>
            <a:ext cx="8229600" cy="960438"/>
          </a:xfrm>
        </p:spPr>
        <p:txBody>
          <a:bodyPr/>
          <a:lstStyle/>
          <a:p>
            <a:pPr eaLnBrk="1" hangingPunct="1"/>
            <a:r>
              <a:rPr lang="en-US" sz="3600" dirty="0"/>
              <a:t>Interrogators Interrogate</a:t>
            </a:r>
          </a:p>
        </p:txBody>
      </p:sp>
      <p:sp>
        <p:nvSpPr>
          <p:cNvPr id="24579" name="Rectangle 3"/>
          <p:cNvSpPr>
            <a:spLocks noGrp="1" noChangeArrowheads="1"/>
          </p:cNvSpPr>
          <p:nvPr>
            <p:ph idx="1"/>
          </p:nvPr>
        </p:nvSpPr>
        <p:spPr>
          <a:xfrm>
            <a:off x="1752600" y="1981200"/>
            <a:ext cx="8378825" cy="6248400"/>
          </a:xfrm>
        </p:spPr>
        <p:txBody>
          <a:bodyPr/>
          <a:lstStyle/>
          <a:p>
            <a:pPr lvl="1" eaLnBrk="1" hangingPunct="1">
              <a:lnSpc>
                <a:spcPct val="85000"/>
              </a:lnSpc>
              <a:spcBef>
                <a:spcPct val="15000"/>
              </a:spcBef>
              <a:buNone/>
              <a:tabLst>
                <a:tab pos="3314700" algn="l"/>
              </a:tabLst>
            </a:pPr>
            <a:r>
              <a:rPr lang="en-US" dirty="0"/>
              <a:t>If you ... </a:t>
            </a:r>
          </a:p>
          <a:p>
            <a:pPr lvl="2" eaLnBrk="1" hangingPunct="1">
              <a:lnSpc>
                <a:spcPct val="85000"/>
              </a:lnSpc>
              <a:spcBef>
                <a:spcPct val="15000"/>
              </a:spcBef>
              <a:tabLst>
                <a:tab pos="3314700" algn="l"/>
              </a:tabLst>
            </a:pPr>
            <a:r>
              <a:rPr lang="en-US" sz="2800" dirty="0"/>
              <a:t>Offer incentives (food, drink, tobacco) for Intel</a:t>
            </a:r>
          </a:p>
          <a:p>
            <a:pPr lvl="2" eaLnBrk="1" hangingPunct="1">
              <a:lnSpc>
                <a:spcPct val="85000"/>
              </a:lnSpc>
              <a:spcBef>
                <a:spcPct val="15000"/>
              </a:spcBef>
              <a:tabLst>
                <a:tab pos="3314700" algn="l"/>
              </a:tabLst>
            </a:pPr>
            <a:r>
              <a:rPr lang="en-US" sz="2800" dirty="0"/>
              <a:t>Try to persuade the detainee after he no longer wants to answer your questions</a:t>
            </a:r>
          </a:p>
          <a:p>
            <a:pPr lvl="2" eaLnBrk="1" hangingPunct="1">
              <a:lnSpc>
                <a:spcPct val="85000"/>
              </a:lnSpc>
              <a:spcBef>
                <a:spcPct val="15000"/>
              </a:spcBef>
              <a:tabLst>
                <a:tab pos="3314700" algn="l"/>
              </a:tabLst>
            </a:pPr>
            <a:r>
              <a:rPr lang="en-US" sz="2800" dirty="0"/>
              <a:t>Insult the detainee about getting caught while questioning</a:t>
            </a:r>
          </a:p>
          <a:p>
            <a:pPr lvl="2" eaLnBrk="1" hangingPunct="1">
              <a:lnSpc>
                <a:spcPct val="85000"/>
              </a:lnSpc>
              <a:spcBef>
                <a:spcPct val="15000"/>
              </a:spcBef>
              <a:tabLst>
                <a:tab pos="3314700" algn="l"/>
              </a:tabLst>
            </a:pPr>
            <a:endParaRPr lang="en-US" sz="2800" dirty="0">
              <a:solidFill>
                <a:srgbClr val="FF0000"/>
              </a:solidFill>
            </a:endParaRPr>
          </a:p>
          <a:p>
            <a:pPr lvl="4" eaLnBrk="1" hangingPunct="1">
              <a:lnSpc>
                <a:spcPct val="85000"/>
              </a:lnSpc>
              <a:spcBef>
                <a:spcPct val="15000"/>
              </a:spcBef>
              <a:buNone/>
              <a:tabLst>
                <a:tab pos="3314700" algn="l"/>
              </a:tabLst>
            </a:pPr>
            <a:r>
              <a:rPr lang="en-US" sz="3600" dirty="0">
                <a:solidFill>
                  <a:srgbClr val="FF0000"/>
                </a:solidFill>
              </a:rPr>
              <a:t>	</a:t>
            </a:r>
            <a:r>
              <a:rPr lang="en-US" sz="3600" dirty="0">
                <a:solidFill>
                  <a:schemeClr val="bg1">
                    <a:lumMod val="50000"/>
                    <a:lumOff val="50000"/>
                  </a:schemeClr>
                </a:solidFill>
              </a:rPr>
              <a:t>	STOP! </a:t>
            </a:r>
          </a:p>
          <a:p>
            <a:pPr algn="ctr" eaLnBrk="1" hangingPunct="1">
              <a:lnSpc>
                <a:spcPct val="85000"/>
              </a:lnSpc>
              <a:spcBef>
                <a:spcPct val="15000"/>
              </a:spcBef>
              <a:buNone/>
              <a:tabLst>
                <a:tab pos="3314700" algn="l"/>
              </a:tabLst>
            </a:pPr>
            <a:r>
              <a:rPr lang="en-US" sz="3600" dirty="0">
                <a:solidFill>
                  <a:schemeClr val="bg1">
                    <a:lumMod val="50000"/>
                    <a:lumOff val="50000"/>
                  </a:schemeClr>
                </a:solidFill>
              </a:rPr>
              <a:t>You are interrogating</a:t>
            </a:r>
            <a:r>
              <a:rPr lang="en-US" sz="4000" dirty="0">
                <a:solidFill>
                  <a:schemeClr val="bg1">
                    <a:lumMod val="50000"/>
                    <a:lumOff val="50000"/>
                  </a:schemeClr>
                </a:solidFill>
              </a:rPr>
              <a:t> </a:t>
            </a:r>
          </a:p>
        </p:txBody>
      </p:sp>
      <p:sp>
        <p:nvSpPr>
          <p:cNvPr id="24580" name="Rectangle 4"/>
          <p:cNvSpPr>
            <a:spLocks noChangeArrowheads="1"/>
          </p:cNvSpPr>
          <p:nvPr/>
        </p:nvSpPr>
        <p:spPr bwMode="auto">
          <a:xfrm>
            <a:off x="228600" y="5562600"/>
            <a:ext cx="1828800" cy="7620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TH</a:t>
            </a:r>
            <a:r>
              <a:rPr lang="en-US" sz="7200" b="1" dirty="0">
                <a:solidFill>
                  <a:schemeClr val="bg1">
                    <a:lumMod val="50000"/>
                    <a:lumOff val="50000"/>
                  </a:schemeClr>
                </a:solidFill>
              </a:rPr>
              <a:t>I</a:t>
            </a:r>
            <a:r>
              <a:rPr lang="en-US" sz="4400" b="1" dirty="0">
                <a:solidFill>
                  <a:schemeClr val="bg1">
                    <a:lumMod val="50000"/>
                    <a:lumOff val="50000"/>
                  </a:schemeClr>
                </a:solidFill>
              </a:rPr>
              <a:t>NK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662781"/>
            <a:ext cx="8229600" cy="960438"/>
          </a:xfrm>
        </p:spPr>
        <p:txBody>
          <a:bodyPr/>
          <a:lstStyle/>
          <a:p>
            <a:pPr eaLnBrk="1" hangingPunct="1"/>
            <a:r>
              <a:rPr lang="en-US" sz="3600" dirty="0"/>
              <a:t>Non-Interrogators</a:t>
            </a:r>
          </a:p>
        </p:txBody>
      </p:sp>
      <p:sp>
        <p:nvSpPr>
          <p:cNvPr id="25603" name="Rectangle 3"/>
          <p:cNvSpPr>
            <a:spLocks noGrp="1" noChangeArrowheads="1"/>
          </p:cNvSpPr>
          <p:nvPr>
            <p:ph idx="1"/>
          </p:nvPr>
        </p:nvSpPr>
        <p:spPr>
          <a:xfrm>
            <a:off x="1524001" y="1828800"/>
            <a:ext cx="10667999" cy="5257800"/>
          </a:xfrm>
        </p:spPr>
        <p:txBody>
          <a:bodyPr/>
          <a:lstStyle/>
          <a:p>
            <a:pPr eaLnBrk="1" hangingPunct="1">
              <a:lnSpc>
                <a:spcPct val="90000"/>
              </a:lnSpc>
              <a:buFontTx/>
              <a:buNone/>
            </a:pPr>
            <a:r>
              <a:rPr lang="en-US" sz="2800" dirty="0"/>
              <a:t>Non-interrogators:</a:t>
            </a:r>
          </a:p>
          <a:p>
            <a:pPr lvl="1" eaLnBrk="1" hangingPunct="1">
              <a:lnSpc>
                <a:spcPct val="90000"/>
              </a:lnSpc>
            </a:pPr>
            <a:r>
              <a:rPr lang="en-US" sz="2400" dirty="0">
                <a:solidFill>
                  <a:schemeClr val="bg1">
                    <a:lumMod val="50000"/>
                    <a:lumOff val="50000"/>
                  </a:schemeClr>
                </a:solidFill>
              </a:rPr>
              <a:t>DO NOT </a:t>
            </a:r>
            <a:r>
              <a:rPr lang="en-US" sz="2400" dirty="0"/>
              <a:t>participate in interrogations or “set the conditions” for successful interrogations</a:t>
            </a:r>
          </a:p>
          <a:p>
            <a:pPr lvl="1" eaLnBrk="1" hangingPunct="1">
              <a:lnSpc>
                <a:spcPct val="90000"/>
              </a:lnSpc>
            </a:pPr>
            <a:r>
              <a:rPr lang="en-US" sz="2400" dirty="0">
                <a:solidFill>
                  <a:schemeClr val="bg1">
                    <a:lumMod val="50000"/>
                    <a:lumOff val="50000"/>
                  </a:schemeClr>
                </a:solidFill>
              </a:rPr>
              <a:t>MAY</a:t>
            </a:r>
            <a:r>
              <a:rPr lang="en-US" sz="2400" dirty="0"/>
              <a:t> provide information about the detainees based </a:t>
            </a:r>
          </a:p>
          <a:p>
            <a:pPr lvl="1" eaLnBrk="1" hangingPunct="1">
              <a:lnSpc>
                <a:spcPct val="90000"/>
              </a:lnSpc>
              <a:buFontTx/>
              <a:buNone/>
            </a:pPr>
            <a:r>
              <a:rPr lang="en-US" sz="2400" dirty="0"/>
              <a:t>	on observations</a:t>
            </a:r>
          </a:p>
          <a:p>
            <a:pPr lvl="1" eaLnBrk="1" hangingPunct="1">
              <a:lnSpc>
                <a:spcPct val="90000"/>
              </a:lnSpc>
            </a:pPr>
            <a:r>
              <a:rPr lang="en-US" sz="2400" dirty="0">
                <a:solidFill>
                  <a:schemeClr val="bg1">
                    <a:lumMod val="50000"/>
                    <a:lumOff val="50000"/>
                  </a:schemeClr>
                </a:solidFill>
              </a:rPr>
              <a:t>MAY </a:t>
            </a:r>
            <a:r>
              <a:rPr lang="en-US" sz="2400" dirty="0"/>
              <a:t>passively collect information about leaders, habits, groups, actions in the camp</a:t>
            </a:r>
          </a:p>
          <a:p>
            <a:pPr lvl="1" eaLnBrk="1" hangingPunct="1">
              <a:lnSpc>
                <a:spcPct val="90000"/>
              </a:lnSpc>
            </a:pPr>
            <a:endParaRPr lang="en-US" sz="2000" dirty="0"/>
          </a:p>
          <a:p>
            <a:pPr>
              <a:spcBef>
                <a:spcPct val="0"/>
              </a:spcBef>
              <a:buFontTx/>
              <a:buNone/>
            </a:pPr>
            <a:r>
              <a:rPr lang="en-US" sz="2800" dirty="0"/>
              <a:t>Guards and support personnel:</a:t>
            </a:r>
          </a:p>
          <a:p>
            <a:pPr lvl="1">
              <a:spcBef>
                <a:spcPct val="0"/>
              </a:spcBef>
            </a:pPr>
            <a:r>
              <a:rPr lang="en-US" sz="2400" dirty="0">
                <a:solidFill>
                  <a:schemeClr val="bg1">
                    <a:lumMod val="50000"/>
                    <a:lumOff val="50000"/>
                  </a:schemeClr>
                </a:solidFill>
              </a:rPr>
              <a:t>DO</a:t>
            </a:r>
            <a:r>
              <a:rPr lang="en-US" sz="2400" dirty="0"/>
              <a:t> handle security and administrative functions </a:t>
            </a:r>
          </a:p>
          <a:p>
            <a:pPr lvl="2">
              <a:spcBef>
                <a:spcPct val="0"/>
              </a:spcBef>
            </a:pPr>
            <a:r>
              <a:rPr lang="en-US" sz="2000" dirty="0"/>
              <a:t>Secondary benefit of security provisions </a:t>
            </a:r>
            <a:r>
              <a:rPr lang="en-US" sz="2000" dirty="0">
                <a:solidFill>
                  <a:schemeClr val="bg1">
                    <a:lumMod val="50000"/>
                    <a:lumOff val="50000"/>
                  </a:schemeClr>
                </a:solidFill>
              </a:rPr>
              <a:t>MAY</a:t>
            </a:r>
            <a:r>
              <a:rPr lang="en-US" sz="2000" dirty="0"/>
              <a:t> benefit interrogators – but Interrogators </a:t>
            </a:r>
            <a:r>
              <a:rPr lang="en-US" sz="2000" dirty="0">
                <a:solidFill>
                  <a:schemeClr val="bg1">
                    <a:lumMod val="50000"/>
                    <a:lumOff val="50000"/>
                  </a:schemeClr>
                </a:solidFill>
              </a:rPr>
              <a:t>CAN NOT</a:t>
            </a:r>
            <a:r>
              <a:rPr lang="en-US" sz="2000" dirty="0"/>
              <a:t> use a security provision solely to assist an interrogator</a:t>
            </a:r>
          </a:p>
          <a:p>
            <a:pPr lvl="1" eaLnBrk="1" hangingPunct="1">
              <a:lnSpc>
                <a:spcPct val="90000"/>
              </a:lnSpc>
            </a:pPr>
            <a:endParaRPr lang="en-US" sz="2400" dirty="0">
              <a:solidFill>
                <a:srgbClr val="003366"/>
              </a:solidFill>
            </a:endParaRPr>
          </a:p>
          <a:p>
            <a:pPr eaLnBrk="1" hangingPunct="1">
              <a:lnSpc>
                <a:spcPct val="90000"/>
              </a:lnSpc>
              <a:buFontTx/>
              <a:buNone/>
            </a:pPr>
            <a:endParaRPr lang="en-US" sz="2400" dirty="0">
              <a:solidFill>
                <a:srgbClr val="003366"/>
              </a:solidFill>
            </a:endParaRPr>
          </a:p>
        </p:txBody>
      </p:sp>
      <p:sp>
        <p:nvSpPr>
          <p:cNvPr id="25604" name="Rectangle 4"/>
          <p:cNvSpPr>
            <a:spLocks noChangeArrowheads="1"/>
          </p:cNvSpPr>
          <p:nvPr/>
        </p:nvSpPr>
        <p:spPr bwMode="auto">
          <a:xfrm>
            <a:off x="4293" y="5867400"/>
            <a:ext cx="2057400" cy="5334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TH</a:t>
            </a:r>
            <a:r>
              <a:rPr lang="en-US" sz="7200" b="1" dirty="0">
                <a:solidFill>
                  <a:schemeClr val="bg1">
                    <a:lumMod val="50000"/>
                    <a:lumOff val="50000"/>
                  </a:schemeClr>
                </a:solidFill>
              </a:rPr>
              <a:t>I</a:t>
            </a:r>
            <a:r>
              <a:rPr lang="en-US" sz="4400" b="1" dirty="0">
                <a:solidFill>
                  <a:schemeClr val="bg1">
                    <a:lumMod val="50000"/>
                    <a:lumOff val="50000"/>
                  </a:schemeClr>
                </a:solidFill>
              </a:rPr>
              <a:t>NK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745900"/>
            <a:ext cx="8229600" cy="960438"/>
          </a:xfrm>
          <a:noFill/>
        </p:spPr>
        <p:txBody>
          <a:bodyPr anchorCtr="1"/>
          <a:lstStyle/>
          <a:p>
            <a:pPr eaLnBrk="1" hangingPunct="1"/>
            <a:r>
              <a:rPr lang="en-US" sz="3600" u="sng" dirty="0"/>
              <a:t>N</a:t>
            </a:r>
            <a:r>
              <a:rPr lang="en-US" sz="3600" dirty="0"/>
              <a:t>eed to Report Abuses</a:t>
            </a:r>
          </a:p>
        </p:txBody>
      </p:sp>
      <p:sp>
        <p:nvSpPr>
          <p:cNvPr id="26627" name="Rectangle 3"/>
          <p:cNvSpPr>
            <a:spLocks noGrp="1" noChangeArrowheads="1"/>
          </p:cNvSpPr>
          <p:nvPr>
            <p:ph idx="1"/>
          </p:nvPr>
        </p:nvSpPr>
        <p:spPr>
          <a:xfrm>
            <a:off x="1371600" y="1946856"/>
            <a:ext cx="11430000" cy="4876800"/>
          </a:xfrm>
          <a:noFill/>
        </p:spPr>
        <p:txBody>
          <a:bodyPr>
            <a:normAutofit lnSpcReduction="10000"/>
          </a:bodyPr>
          <a:lstStyle/>
          <a:p>
            <a:pPr eaLnBrk="1" hangingPunct="1">
              <a:lnSpc>
                <a:spcPct val="85000"/>
              </a:lnSpc>
              <a:spcBef>
                <a:spcPct val="15000"/>
              </a:spcBef>
            </a:pPr>
            <a:r>
              <a:rPr lang="en-US" sz="2800" dirty="0"/>
              <a:t>If you are aware of torture, abuse, or </a:t>
            </a:r>
          </a:p>
          <a:p>
            <a:pPr eaLnBrk="1" hangingPunct="1">
              <a:lnSpc>
                <a:spcPct val="85000"/>
              </a:lnSpc>
              <a:spcBef>
                <a:spcPct val="15000"/>
              </a:spcBef>
              <a:buFontTx/>
              <a:buNone/>
            </a:pPr>
            <a:r>
              <a:rPr lang="en-US" sz="2800" dirty="0"/>
              <a:t>	mistreatment (see it, hear it, hear about it)</a:t>
            </a:r>
          </a:p>
          <a:p>
            <a:pPr lvl="3" eaLnBrk="1" hangingPunct="1">
              <a:lnSpc>
                <a:spcPct val="85000"/>
              </a:lnSpc>
              <a:spcBef>
                <a:spcPct val="15000"/>
              </a:spcBef>
              <a:buFont typeface="Wingdings" pitchFamily="2" charset="2"/>
              <a:buChar char="Ø"/>
            </a:pPr>
            <a:r>
              <a:rPr lang="en-US" sz="2400" dirty="0"/>
              <a:t>Document your knowledge</a:t>
            </a:r>
          </a:p>
          <a:p>
            <a:pPr lvl="3" eaLnBrk="1" hangingPunct="1">
              <a:lnSpc>
                <a:spcPct val="85000"/>
              </a:lnSpc>
              <a:spcBef>
                <a:spcPct val="15000"/>
              </a:spcBef>
              <a:buFont typeface="Wingdings" pitchFamily="2" charset="2"/>
              <a:buChar char="Ø"/>
            </a:pPr>
            <a:r>
              <a:rPr lang="en-US" sz="2400" dirty="0"/>
              <a:t>Try to stop the abuse, if possible</a:t>
            </a:r>
          </a:p>
          <a:p>
            <a:pPr lvl="3" eaLnBrk="1" hangingPunct="1">
              <a:lnSpc>
                <a:spcPct val="85000"/>
              </a:lnSpc>
              <a:spcBef>
                <a:spcPct val="15000"/>
              </a:spcBef>
              <a:buFont typeface="Wingdings" pitchFamily="2" charset="2"/>
              <a:buChar char="Ø"/>
            </a:pPr>
            <a:r>
              <a:rPr lang="en-US" sz="2400" dirty="0"/>
              <a:t>REPORT IT to Command, CID, MPs, JAG, IG, Chaplain</a:t>
            </a:r>
            <a:endParaRPr lang="en-US" sz="1800" dirty="0"/>
          </a:p>
          <a:p>
            <a:pPr eaLnBrk="1" hangingPunct="1">
              <a:lnSpc>
                <a:spcPct val="85000"/>
              </a:lnSpc>
              <a:spcBef>
                <a:spcPct val="15000"/>
              </a:spcBef>
            </a:pPr>
            <a:r>
              <a:rPr lang="en-US" sz="2800" dirty="0"/>
              <a:t>Failure to report may be Prosecuted!</a:t>
            </a:r>
          </a:p>
          <a:p>
            <a:pPr lvl="1" eaLnBrk="1" hangingPunct="1">
              <a:lnSpc>
                <a:spcPct val="85000"/>
              </a:lnSpc>
              <a:spcBef>
                <a:spcPct val="15000"/>
              </a:spcBef>
            </a:pPr>
            <a:endParaRPr lang="en-US" sz="600" dirty="0"/>
          </a:p>
          <a:p>
            <a:pPr eaLnBrk="1" hangingPunct="1">
              <a:lnSpc>
                <a:spcPct val="85000"/>
              </a:lnSpc>
              <a:spcBef>
                <a:spcPct val="15000"/>
              </a:spcBef>
            </a:pPr>
            <a:r>
              <a:rPr lang="en-US" sz="2800" dirty="0"/>
              <a:t>Report retribution</a:t>
            </a:r>
          </a:p>
          <a:p>
            <a:pPr eaLnBrk="1" hangingPunct="1">
              <a:lnSpc>
                <a:spcPct val="85000"/>
              </a:lnSpc>
              <a:spcBef>
                <a:spcPct val="15000"/>
              </a:spcBef>
            </a:pPr>
            <a:endParaRPr lang="en-US" sz="700" dirty="0"/>
          </a:p>
          <a:p>
            <a:pPr eaLnBrk="1" hangingPunct="1">
              <a:lnSpc>
                <a:spcPct val="85000"/>
              </a:lnSpc>
              <a:spcBef>
                <a:spcPct val="15000"/>
              </a:spcBef>
            </a:pPr>
            <a:r>
              <a:rPr lang="en-US" sz="2800" dirty="0"/>
              <a:t>Report OGA, Coalition, Host Nation, etc.</a:t>
            </a:r>
          </a:p>
          <a:p>
            <a:pPr lvl="1" eaLnBrk="1" hangingPunct="1">
              <a:lnSpc>
                <a:spcPct val="85000"/>
              </a:lnSpc>
              <a:spcBef>
                <a:spcPct val="15000"/>
              </a:spcBef>
            </a:pPr>
            <a:endParaRPr lang="en-US" sz="600" dirty="0"/>
          </a:p>
          <a:p>
            <a:pPr lvl="1" eaLnBrk="1" hangingPunct="1">
              <a:lnSpc>
                <a:spcPct val="85000"/>
              </a:lnSpc>
              <a:spcBef>
                <a:spcPct val="15000"/>
              </a:spcBef>
            </a:pPr>
            <a:endParaRPr lang="en-US" sz="600" dirty="0"/>
          </a:p>
          <a:p>
            <a:pPr algn="ctr" eaLnBrk="1" hangingPunct="1">
              <a:lnSpc>
                <a:spcPct val="85000"/>
              </a:lnSpc>
              <a:spcBef>
                <a:spcPct val="15000"/>
              </a:spcBef>
              <a:buFontTx/>
              <a:buNone/>
            </a:pPr>
            <a:r>
              <a:rPr lang="en-US" sz="2800" dirty="0"/>
              <a:t>Individual actions can have a strategic impact</a:t>
            </a:r>
          </a:p>
          <a:p>
            <a:pPr algn="ctr" eaLnBrk="1" hangingPunct="1">
              <a:lnSpc>
                <a:spcPct val="85000"/>
              </a:lnSpc>
              <a:spcBef>
                <a:spcPct val="15000"/>
              </a:spcBef>
              <a:buFontTx/>
              <a:buNone/>
            </a:pPr>
            <a:r>
              <a:rPr lang="en-US" sz="2800" dirty="0"/>
              <a:t> </a:t>
            </a:r>
            <a:r>
              <a:rPr lang="en-US" sz="2800" dirty="0">
                <a:solidFill>
                  <a:schemeClr val="bg1">
                    <a:lumMod val="50000"/>
                    <a:lumOff val="50000"/>
                  </a:schemeClr>
                </a:solidFill>
              </a:rPr>
              <a:t>THINK </a:t>
            </a:r>
            <a:r>
              <a:rPr lang="en-US" sz="2800" dirty="0"/>
              <a:t>about </a:t>
            </a:r>
            <a:r>
              <a:rPr lang="en-US" sz="2800" dirty="0">
                <a:solidFill>
                  <a:schemeClr val="bg1">
                    <a:lumMod val="50000"/>
                    <a:lumOff val="50000"/>
                  </a:schemeClr>
                </a:solidFill>
              </a:rPr>
              <a:t>Abu Ghraib!</a:t>
            </a:r>
          </a:p>
        </p:txBody>
      </p:sp>
      <p:sp>
        <p:nvSpPr>
          <p:cNvPr id="26628" name="Rectangle 4"/>
          <p:cNvSpPr>
            <a:spLocks noChangeArrowheads="1"/>
          </p:cNvSpPr>
          <p:nvPr/>
        </p:nvSpPr>
        <p:spPr bwMode="auto">
          <a:xfrm>
            <a:off x="1828800" y="5867400"/>
            <a:ext cx="1752600" cy="609600"/>
          </a:xfrm>
          <a:prstGeom prst="rect">
            <a:avLst/>
          </a:prstGeom>
          <a:noFill/>
          <a:ln w="9525" algn="ctr">
            <a:noFill/>
            <a:miter lim="800000"/>
            <a:headEnd/>
            <a:tailEnd/>
          </a:ln>
        </p:spPr>
        <p:txBody>
          <a:bodyPr wrap="none" anchor="ctr" anchorCtr="1"/>
          <a:lstStyle/>
          <a:p>
            <a:pPr algn="ctr" eaLnBrk="1" hangingPunct="1"/>
            <a:endParaRPr lang="en-US" sz="4400" b="1" dirty="0">
              <a:solidFill>
                <a:srgbClr val="FF3300"/>
              </a:solidFill>
            </a:endParaRPr>
          </a:p>
        </p:txBody>
      </p:sp>
      <p:sp>
        <p:nvSpPr>
          <p:cNvPr id="26629" name="Rectangle 6"/>
          <p:cNvSpPr>
            <a:spLocks noChangeArrowheads="1"/>
          </p:cNvSpPr>
          <p:nvPr/>
        </p:nvSpPr>
        <p:spPr bwMode="auto">
          <a:xfrm>
            <a:off x="-3220" y="5410200"/>
            <a:ext cx="2514600" cy="1189037"/>
          </a:xfrm>
          <a:prstGeom prst="rect">
            <a:avLst/>
          </a:prstGeom>
          <a:noFill/>
          <a:ln w="9525" algn="ctr">
            <a:noFill/>
            <a:miter lim="800000"/>
            <a:headEnd/>
            <a:tailEnd/>
          </a:ln>
        </p:spPr>
        <p:txBody>
          <a:bodyPr anchorCtr="1">
            <a:spAutoFit/>
          </a:bodyPr>
          <a:lstStyle/>
          <a:p>
            <a:r>
              <a:rPr lang="en-US" sz="4400" b="1" dirty="0">
                <a:solidFill>
                  <a:schemeClr val="bg1">
                    <a:lumMod val="50000"/>
                    <a:lumOff val="50000"/>
                  </a:schemeClr>
                </a:solidFill>
              </a:rPr>
              <a:t>THI</a:t>
            </a:r>
            <a:r>
              <a:rPr lang="en-US" sz="7200" b="1" dirty="0">
                <a:solidFill>
                  <a:schemeClr val="bg1">
                    <a:lumMod val="50000"/>
                    <a:lumOff val="50000"/>
                  </a:schemeClr>
                </a:solidFill>
              </a:rPr>
              <a:t>N</a:t>
            </a:r>
            <a:r>
              <a:rPr lang="en-US" sz="4400" b="1" dirty="0">
                <a:solidFill>
                  <a:schemeClr val="bg1">
                    <a:lumMod val="50000"/>
                    <a:lumOff val="50000"/>
                  </a:schemeClr>
                </a:solidFill>
              </a:rPr>
              <a:t>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762000"/>
            <a:ext cx="8229600" cy="960437"/>
          </a:xfrm>
          <a:noFill/>
        </p:spPr>
        <p:txBody>
          <a:bodyPr anchorCtr="1"/>
          <a:lstStyle/>
          <a:p>
            <a:pPr eaLnBrk="1" hangingPunct="1"/>
            <a:r>
              <a:rPr lang="en-US" sz="3600" dirty="0"/>
              <a:t>It’s the Right Thing to Do</a:t>
            </a:r>
          </a:p>
        </p:txBody>
      </p:sp>
      <p:sp>
        <p:nvSpPr>
          <p:cNvPr id="27651" name="Rectangle 3"/>
          <p:cNvSpPr>
            <a:spLocks noGrp="1" noChangeArrowheads="1"/>
          </p:cNvSpPr>
          <p:nvPr>
            <p:ph idx="1"/>
          </p:nvPr>
        </p:nvSpPr>
        <p:spPr>
          <a:xfrm>
            <a:off x="2286000" y="1966175"/>
            <a:ext cx="11201400" cy="4876800"/>
          </a:xfrm>
          <a:noFill/>
        </p:spPr>
        <p:txBody>
          <a:bodyPr/>
          <a:lstStyle/>
          <a:p>
            <a:pPr marL="225425" indent="-225425" eaLnBrk="1" hangingPunct="1"/>
            <a:r>
              <a:rPr lang="en-US" sz="2800" dirty="0"/>
              <a:t>Duty:  Fulfill our obligations</a:t>
            </a:r>
          </a:p>
          <a:p>
            <a:pPr marL="225425" indent="-225425" eaLnBrk="1" hangingPunct="1"/>
            <a:endParaRPr lang="en-US" sz="1000" dirty="0"/>
          </a:p>
          <a:p>
            <a:pPr marL="225425" indent="-225425" eaLnBrk="1" hangingPunct="1"/>
            <a:r>
              <a:rPr lang="en-US" sz="2800" dirty="0"/>
              <a:t>Respect:  How we treat others reflects on us</a:t>
            </a:r>
          </a:p>
          <a:p>
            <a:pPr marL="225425" indent="-225425" eaLnBrk="1" hangingPunct="1"/>
            <a:endParaRPr lang="en-US" sz="1000" dirty="0"/>
          </a:p>
          <a:p>
            <a:pPr marL="225425" indent="-225425" eaLnBrk="1" hangingPunct="1"/>
            <a:r>
              <a:rPr lang="en-US" sz="2800" dirty="0"/>
              <a:t>Honor:  Live up to your Service Values</a:t>
            </a:r>
          </a:p>
          <a:p>
            <a:pPr marL="225425" indent="-225425" eaLnBrk="1" hangingPunct="1"/>
            <a:endParaRPr lang="en-US" sz="1000" dirty="0"/>
          </a:p>
          <a:p>
            <a:pPr marL="225425" indent="-225425" eaLnBrk="1" hangingPunct="1"/>
            <a:r>
              <a:rPr lang="en-US" sz="2800" dirty="0"/>
              <a:t>Integrity:  Do what is right, legally and morally</a:t>
            </a:r>
          </a:p>
          <a:p>
            <a:pPr marL="225425" indent="-225425" eaLnBrk="1" hangingPunct="1"/>
            <a:endParaRPr lang="en-US" sz="1200" dirty="0"/>
          </a:p>
          <a:p>
            <a:pPr marL="225425" indent="-225425" eaLnBrk="1" hangingPunct="1"/>
            <a:r>
              <a:rPr lang="en-US" sz="2800" dirty="0"/>
              <a:t>Personal Courage:  Ability to face adversity, </a:t>
            </a:r>
          </a:p>
          <a:p>
            <a:pPr marL="225425" indent="-225425" eaLnBrk="1" hangingPunct="1">
              <a:buNone/>
            </a:pPr>
            <a:r>
              <a:rPr lang="en-US" sz="2800" dirty="0"/>
              <a:t>	report violations of law</a:t>
            </a:r>
          </a:p>
        </p:txBody>
      </p:sp>
      <p:sp>
        <p:nvSpPr>
          <p:cNvPr id="27652" name="Rectangle 5"/>
          <p:cNvSpPr>
            <a:spLocks noChangeArrowheads="1"/>
          </p:cNvSpPr>
          <p:nvPr/>
        </p:nvSpPr>
        <p:spPr bwMode="auto">
          <a:xfrm>
            <a:off x="228600" y="5562600"/>
            <a:ext cx="2057400" cy="9144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THI</a:t>
            </a:r>
            <a:r>
              <a:rPr lang="en-US" sz="7200" b="1" dirty="0">
                <a:solidFill>
                  <a:schemeClr val="bg1">
                    <a:lumMod val="50000"/>
                    <a:lumOff val="50000"/>
                  </a:schemeClr>
                </a:solidFill>
              </a:rPr>
              <a:t>N</a:t>
            </a:r>
            <a:r>
              <a:rPr lang="en-US" sz="4400" b="1" dirty="0">
                <a:solidFill>
                  <a:schemeClr val="bg1">
                    <a:lumMod val="50000"/>
                    <a:lumOff val="50000"/>
                  </a:schemeClr>
                </a:solidFill>
              </a:rPr>
              <a:t>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sz="half" idx="1"/>
          </p:nvPr>
        </p:nvSpPr>
        <p:spPr>
          <a:xfrm>
            <a:off x="152400" y="1964028"/>
            <a:ext cx="7239000" cy="3581400"/>
          </a:xfrm>
          <a:noFill/>
        </p:spPr>
        <p:txBody>
          <a:bodyPr>
            <a:normAutofit fontScale="92500"/>
          </a:bodyPr>
          <a:lstStyle/>
          <a:p>
            <a:pPr marL="225425" indent="-225425" eaLnBrk="1" hangingPunct="1">
              <a:lnSpc>
                <a:spcPct val="90000"/>
              </a:lnSpc>
            </a:pPr>
            <a:r>
              <a:rPr lang="en-US" sz="2700" dirty="0"/>
              <a:t>Art. 78, Accessory </a:t>
            </a:r>
          </a:p>
          <a:p>
            <a:pPr marL="225425" indent="-225425" eaLnBrk="1" hangingPunct="1">
              <a:lnSpc>
                <a:spcPct val="90000"/>
              </a:lnSpc>
              <a:buNone/>
            </a:pPr>
            <a:r>
              <a:rPr lang="en-US" sz="2700" dirty="0"/>
              <a:t>	after the fact</a:t>
            </a:r>
          </a:p>
          <a:p>
            <a:pPr marL="225425" indent="-225425" eaLnBrk="1" hangingPunct="1">
              <a:lnSpc>
                <a:spcPct val="90000"/>
              </a:lnSpc>
            </a:pPr>
            <a:r>
              <a:rPr lang="en-US" sz="2700" dirty="0"/>
              <a:t>Art. 80, Attempts</a:t>
            </a:r>
          </a:p>
          <a:p>
            <a:pPr marL="225425" indent="-225425" eaLnBrk="1" hangingPunct="1">
              <a:lnSpc>
                <a:spcPct val="90000"/>
              </a:lnSpc>
            </a:pPr>
            <a:r>
              <a:rPr lang="en-US" sz="2700" dirty="0"/>
              <a:t>Art. 81, Conspiracy</a:t>
            </a:r>
          </a:p>
          <a:p>
            <a:pPr marL="225425" indent="-225425" eaLnBrk="1" hangingPunct="1">
              <a:lnSpc>
                <a:spcPct val="90000"/>
              </a:lnSpc>
            </a:pPr>
            <a:r>
              <a:rPr lang="en-US" sz="2700" dirty="0"/>
              <a:t>Art. 92, Failure to obey a lawful order / Dereliction</a:t>
            </a:r>
          </a:p>
          <a:p>
            <a:pPr marL="225425" indent="-225425" eaLnBrk="1" hangingPunct="1">
              <a:lnSpc>
                <a:spcPct val="90000"/>
              </a:lnSpc>
            </a:pPr>
            <a:r>
              <a:rPr lang="en-US" sz="2700" dirty="0"/>
              <a:t>Art. 93, Cruelty and Maltreatment</a:t>
            </a:r>
          </a:p>
          <a:p>
            <a:pPr marL="225425" indent="-225425" eaLnBrk="1" hangingPunct="1">
              <a:lnSpc>
                <a:spcPct val="90000"/>
              </a:lnSpc>
            </a:pPr>
            <a:r>
              <a:rPr lang="en-US" sz="2700" dirty="0"/>
              <a:t>Art. 118, Murder</a:t>
            </a:r>
          </a:p>
        </p:txBody>
      </p:sp>
      <p:sp>
        <p:nvSpPr>
          <p:cNvPr id="28675" name="Rectangle 3"/>
          <p:cNvSpPr>
            <a:spLocks noGrp="1" noChangeArrowheads="1"/>
          </p:cNvSpPr>
          <p:nvPr>
            <p:ph sz="half" idx="2"/>
          </p:nvPr>
        </p:nvSpPr>
        <p:spPr>
          <a:xfrm>
            <a:off x="7162800" y="1964028"/>
            <a:ext cx="6934199" cy="4495800"/>
          </a:xfrm>
          <a:noFill/>
        </p:spPr>
        <p:txBody>
          <a:bodyPr>
            <a:normAutofit fontScale="92500"/>
          </a:bodyPr>
          <a:lstStyle/>
          <a:p>
            <a:pPr marL="225425" indent="-225425" eaLnBrk="1" hangingPunct="1"/>
            <a:r>
              <a:rPr lang="en-US" sz="2700" dirty="0"/>
              <a:t>Art. 119, Manslaughter</a:t>
            </a:r>
          </a:p>
          <a:p>
            <a:pPr marL="225425" indent="-225425" eaLnBrk="1" hangingPunct="1"/>
            <a:r>
              <a:rPr lang="en-US" sz="2700" dirty="0"/>
              <a:t>Art. 124, Maiming</a:t>
            </a:r>
          </a:p>
          <a:p>
            <a:pPr marL="225425" indent="-225425" eaLnBrk="1" hangingPunct="1"/>
            <a:r>
              <a:rPr lang="en-US" sz="2700" dirty="0"/>
              <a:t>Art. 127, Extortion</a:t>
            </a:r>
          </a:p>
          <a:p>
            <a:pPr marL="225425" indent="-225425" eaLnBrk="1" hangingPunct="1"/>
            <a:r>
              <a:rPr lang="en-US" sz="2700" dirty="0"/>
              <a:t>Art. 128, Assault</a:t>
            </a:r>
          </a:p>
          <a:p>
            <a:pPr marL="225425" indent="-225425" eaLnBrk="1" hangingPunct="1"/>
            <a:r>
              <a:rPr lang="en-US" sz="2700" dirty="0"/>
              <a:t>Art. 134</a:t>
            </a:r>
          </a:p>
          <a:p>
            <a:pPr marL="576263" lvl="1" indent="-236538" eaLnBrk="1" hangingPunct="1"/>
            <a:r>
              <a:rPr lang="en-US" sz="2200" dirty="0"/>
              <a:t>Negligent Homicide</a:t>
            </a:r>
          </a:p>
          <a:p>
            <a:pPr marL="576263" lvl="1" indent="-236538" eaLnBrk="1" hangingPunct="1"/>
            <a:r>
              <a:rPr lang="en-US" sz="2200" dirty="0"/>
              <a:t>Misprision of Serious Offense</a:t>
            </a:r>
          </a:p>
          <a:p>
            <a:pPr marL="576263" lvl="1" indent="-236538" eaLnBrk="1" hangingPunct="1"/>
            <a:r>
              <a:rPr lang="en-US" sz="2200" dirty="0"/>
              <a:t>Solicitation to Commit an Offense</a:t>
            </a:r>
          </a:p>
          <a:p>
            <a:pPr marL="576263" lvl="1" indent="-236538" eaLnBrk="1" hangingPunct="1"/>
            <a:r>
              <a:rPr lang="en-US" sz="2200" dirty="0"/>
              <a:t>Communicating a Threat</a:t>
            </a:r>
          </a:p>
        </p:txBody>
      </p:sp>
      <p:sp>
        <p:nvSpPr>
          <p:cNvPr id="28676" name="Rectangle 4"/>
          <p:cNvSpPr>
            <a:spLocks noChangeArrowheads="1"/>
          </p:cNvSpPr>
          <p:nvPr/>
        </p:nvSpPr>
        <p:spPr bwMode="auto">
          <a:xfrm>
            <a:off x="-1978025" y="706728"/>
            <a:ext cx="9140825" cy="685800"/>
          </a:xfrm>
          <a:prstGeom prst="rect">
            <a:avLst/>
          </a:prstGeom>
          <a:noFill/>
          <a:ln w="12700">
            <a:noFill/>
            <a:miter lim="800000"/>
            <a:headEnd/>
            <a:tailEnd/>
          </a:ln>
        </p:spPr>
        <p:txBody>
          <a:bodyPr lIns="90488" tIns="44450" rIns="90488" bIns="44450" anchor="ctr" anchorCtr="1"/>
          <a:lstStyle/>
          <a:p>
            <a:pPr algn="ctr" eaLnBrk="1" hangingPunct="1"/>
            <a:r>
              <a:rPr lang="en-US" sz="3600" dirty="0">
                <a:solidFill>
                  <a:schemeClr val="bg2"/>
                </a:solidFill>
              </a:rPr>
              <a:t>Failure to Report …</a:t>
            </a:r>
          </a:p>
        </p:txBody>
      </p:sp>
      <p:sp>
        <p:nvSpPr>
          <p:cNvPr id="28677" name="Rectangle 6"/>
          <p:cNvSpPr>
            <a:spLocks noChangeArrowheads="1"/>
          </p:cNvSpPr>
          <p:nvPr/>
        </p:nvSpPr>
        <p:spPr bwMode="auto">
          <a:xfrm>
            <a:off x="38102" y="5545428"/>
            <a:ext cx="2057400" cy="9144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THI</a:t>
            </a:r>
            <a:r>
              <a:rPr lang="en-US" sz="7200" b="1" dirty="0">
                <a:solidFill>
                  <a:schemeClr val="bg1">
                    <a:lumMod val="50000"/>
                    <a:lumOff val="50000"/>
                  </a:schemeClr>
                </a:solidFill>
              </a:rPr>
              <a:t>N</a:t>
            </a:r>
            <a:r>
              <a:rPr lang="en-US" sz="4400" b="1" dirty="0">
                <a:solidFill>
                  <a:schemeClr val="bg1">
                    <a:lumMod val="50000"/>
                    <a:lumOff val="50000"/>
                  </a:schemeClr>
                </a:solidFill>
              </a:rPr>
              <a:t>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95400" y="661194"/>
            <a:ext cx="8229600" cy="960438"/>
          </a:xfrm>
          <a:noFill/>
        </p:spPr>
        <p:txBody>
          <a:bodyPr anchorCtr="1"/>
          <a:lstStyle/>
          <a:p>
            <a:pPr eaLnBrk="1" hangingPunct="1">
              <a:lnSpc>
                <a:spcPct val="70000"/>
              </a:lnSpc>
            </a:pPr>
            <a:r>
              <a:rPr lang="en-US" sz="3600" dirty="0"/>
              <a:t>Indicators of Abuse</a:t>
            </a:r>
          </a:p>
        </p:txBody>
      </p:sp>
      <p:sp>
        <p:nvSpPr>
          <p:cNvPr id="29699" name="Rectangle 3"/>
          <p:cNvSpPr>
            <a:spLocks noChangeArrowheads="1"/>
          </p:cNvSpPr>
          <p:nvPr/>
        </p:nvSpPr>
        <p:spPr bwMode="auto">
          <a:xfrm>
            <a:off x="762000" y="1905000"/>
            <a:ext cx="12573000" cy="5256212"/>
          </a:xfrm>
          <a:prstGeom prst="rect">
            <a:avLst/>
          </a:prstGeom>
          <a:noFill/>
          <a:ln w="9525">
            <a:noFill/>
            <a:miter lim="800000"/>
            <a:headEnd/>
            <a:tailEnd/>
          </a:ln>
        </p:spPr>
        <p:txBody>
          <a:bodyPr/>
          <a:lstStyle/>
          <a:p>
            <a:pPr marL="225425" indent="-225425" eaLnBrk="1" hangingPunct="1">
              <a:lnSpc>
                <a:spcPct val="95000"/>
              </a:lnSpc>
              <a:spcBef>
                <a:spcPct val="20000"/>
              </a:spcBef>
              <a:buFontTx/>
              <a:buChar char="•"/>
            </a:pPr>
            <a:r>
              <a:rPr lang="en-US" sz="2800" dirty="0"/>
              <a:t>Extreme changes in demeanor / behavior</a:t>
            </a:r>
          </a:p>
          <a:p>
            <a:pPr marL="225425" indent="-225425" eaLnBrk="1" hangingPunct="1">
              <a:lnSpc>
                <a:spcPct val="95000"/>
              </a:lnSpc>
              <a:spcBef>
                <a:spcPct val="20000"/>
              </a:spcBef>
              <a:buFontTx/>
              <a:buChar char="•"/>
            </a:pPr>
            <a:r>
              <a:rPr lang="en-US" sz="2800" dirty="0"/>
              <a:t>Bruises, injuries during transport or transfer between units</a:t>
            </a:r>
          </a:p>
          <a:p>
            <a:pPr marL="225425" indent="-225425" eaLnBrk="1" hangingPunct="1">
              <a:lnSpc>
                <a:spcPct val="95000"/>
              </a:lnSpc>
              <a:spcBef>
                <a:spcPct val="20000"/>
              </a:spcBef>
              <a:buFontTx/>
              <a:buChar char="•"/>
            </a:pPr>
            <a:r>
              <a:rPr lang="en-US" sz="2800" dirty="0"/>
              <a:t>Serious Injuries by Detainees</a:t>
            </a:r>
          </a:p>
          <a:p>
            <a:pPr marL="576263" lvl="1" indent="-236538" eaLnBrk="1" hangingPunct="1">
              <a:lnSpc>
                <a:spcPct val="95000"/>
              </a:lnSpc>
              <a:spcBef>
                <a:spcPct val="20000"/>
              </a:spcBef>
              <a:buFontTx/>
              <a:buChar char="–"/>
            </a:pPr>
            <a:r>
              <a:rPr lang="en-US" sz="2800" dirty="0"/>
              <a:t>Track repeated injuries (child abuse model)</a:t>
            </a:r>
          </a:p>
          <a:p>
            <a:pPr marL="225425" indent="-225425" eaLnBrk="1" hangingPunct="1">
              <a:lnSpc>
                <a:spcPct val="95000"/>
              </a:lnSpc>
              <a:spcBef>
                <a:spcPct val="20000"/>
              </a:spcBef>
              <a:buFontTx/>
              <a:buChar char="•"/>
            </a:pPr>
            <a:r>
              <a:rPr lang="en-US" sz="2800" dirty="0"/>
              <a:t>Detainee claims of abuse</a:t>
            </a:r>
          </a:p>
          <a:p>
            <a:pPr marL="225425" indent="-225425" eaLnBrk="1" hangingPunct="1">
              <a:lnSpc>
                <a:spcPct val="95000"/>
              </a:lnSpc>
              <a:spcBef>
                <a:spcPct val="20000"/>
              </a:spcBef>
              <a:buFontTx/>
              <a:buChar char="•"/>
            </a:pPr>
            <a:r>
              <a:rPr lang="en-US" sz="2800" dirty="0"/>
              <a:t>Rumors of abusive behavior</a:t>
            </a:r>
          </a:p>
          <a:p>
            <a:pPr marL="225425" indent="-225425" eaLnBrk="1" hangingPunct="1">
              <a:lnSpc>
                <a:spcPct val="95000"/>
              </a:lnSpc>
              <a:spcBef>
                <a:spcPct val="20000"/>
              </a:spcBef>
              <a:buFontTx/>
              <a:buChar char="•"/>
            </a:pPr>
            <a:endParaRPr lang="en-US" sz="700" dirty="0">
              <a:solidFill>
                <a:srgbClr val="003366"/>
              </a:solidFill>
            </a:endParaRPr>
          </a:p>
          <a:p>
            <a:pPr marL="225425" indent="-225425" algn="ctr" eaLnBrk="1" hangingPunct="1">
              <a:lnSpc>
                <a:spcPct val="95000"/>
              </a:lnSpc>
              <a:spcBef>
                <a:spcPct val="20000"/>
              </a:spcBef>
            </a:pPr>
            <a:r>
              <a:rPr lang="en-US" sz="2800" dirty="0">
                <a:solidFill>
                  <a:schemeClr val="bg1">
                    <a:lumMod val="50000"/>
                    <a:lumOff val="50000"/>
                  </a:schemeClr>
                </a:solidFill>
              </a:rPr>
              <a:t>You are not the investigator – JUST REPORT!</a:t>
            </a:r>
          </a:p>
          <a:p>
            <a:pPr marL="576263" lvl="1" indent="-236538" algn="ctr" eaLnBrk="1" hangingPunct="1">
              <a:lnSpc>
                <a:spcPct val="95000"/>
              </a:lnSpc>
              <a:spcBef>
                <a:spcPct val="20000"/>
              </a:spcBef>
            </a:pPr>
            <a:r>
              <a:rPr lang="en-US" sz="2400" dirty="0">
                <a:solidFill>
                  <a:schemeClr val="bg1">
                    <a:lumMod val="50000"/>
                    <a:lumOff val="50000"/>
                  </a:schemeClr>
                </a:solidFill>
              </a:rPr>
              <a:t>(CID or Command will investigate)</a:t>
            </a:r>
          </a:p>
        </p:txBody>
      </p:sp>
      <p:sp>
        <p:nvSpPr>
          <p:cNvPr id="29700" name="Rectangle 5"/>
          <p:cNvSpPr>
            <a:spLocks noChangeArrowheads="1"/>
          </p:cNvSpPr>
          <p:nvPr/>
        </p:nvSpPr>
        <p:spPr bwMode="auto">
          <a:xfrm>
            <a:off x="228600" y="5410200"/>
            <a:ext cx="2054225" cy="987425"/>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THI</a:t>
            </a:r>
            <a:r>
              <a:rPr lang="en-US" sz="7200" b="1" dirty="0">
                <a:solidFill>
                  <a:schemeClr val="bg1">
                    <a:lumMod val="50000"/>
                    <a:lumOff val="50000"/>
                  </a:schemeClr>
                </a:solidFill>
              </a:rPr>
              <a:t>N</a:t>
            </a:r>
            <a:r>
              <a:rPr lang="en-US" sz="4400" b="1" dirty="0">
                <a:solidFill>
                  <a:schemeClr val="bg1">
                    <a:lumMod val="50000"/>
                    <a:lumOff val="50000"/>
                  </a:schemeClr>
                </a:solidFill>
              </a:rPr>
              <a:t>K</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 y="228600"/>
            <a:ext cx="9784080" cy="1508760"/>
          </a:xfrm>
        </p:spPr>
        <p:txBody>
          <a:bodyPr/>
          <a:lstStyle/>
          <a:p>
            <a:pPr eaLnBrk="1" hangingPunct="1"/>
            <a:r>
              <a:rPr lang="en-US" sz="3600" dirty="0"/>
              <a:t>Target Audience</a:t>
            </a:r>
          </a:p>
        </p:txBody>
      </p:sp>
      <p:sp>
        <p:nvSpPr>
          <p:cNvPr id="3075" name="Rectangle 3"/>
          <p:cNvSpPr>
            <a:spLocks noGrp="1" noChangeArrowheads="1"/>
          </p:cNvSpPr>
          <p:nvPr>
            <p:ph idx="1"/>
          </p:nvPr>
        </p:nvSpPr>
        <p:spPr>
          <a:xfrm>
            <a:off x="24685" y="2133600"/>
            <a:ext cx="12115800" cy="5105400"/>
          </a:xfrm>
        </p:spPr>
        <p:txBody>
          <a:bodyPr/>
          <a:lstStyle/>
          <a:p>
            <a:pPr eaLnBrk="1" hangingPunct="1"/>
            <a:r>
              <a:rPr lang="en-US" dirty="0"/>
              <a:t>This brief is intended for Soldiers at BCT level and below</a:t>
            </a:r>
          </a:p>
          <a:p>
            <a:pPr eaLnBrk="1" hangingPunct="1"/>
            <a:r>
              <a:rPr lang="en-US" dirty="0"/>
              <a:t>This brief will not suffice for training and certification of MP and MI Soldiers conducting detainee and interrogation operations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571075"/>
            <a:ext cx="8229600" cy="960438"/>
          </a:xfrm>
          <a:noFill/>
        </p:spPr>
        <p:txBody>
          <a:bodyPr anchorCtr="1"/>
          <a:lstStyle/>
          <a:p>
            <a:pPr eaLnBrk="1" hangingPunct="1"/>
            <a:r>
              <a:rPr lang="en-US" sz="3600" dirty="0"/>
              <a:t>Abuses Identified World-wide</a:t>
            </a:r>
          </a:p>
        </p:txBody>
      </p:sp>
      <p:sp>
        <p:nvSpPr>
          <p:cNvPr id="30723" name="Rectangle 3"/>
          <p:cNvSpPr>
            <a:spLocks noGrp="1" noChangeArrowheads="1"/>
          </p:cNvSpPr>
          <p:nvPr>
            <p:ph idx="1"/>
          </p:nvPr>
        </p:nvSpPr>
        <p:spPr>
          <a:xfrm>
            <a:off x="1676400" y="2057400"/>
            <a:ext cx="4191000" cy="2971800"/>
          </a:xfrm>
          <a:noFill/>
        </p:spPr>
        <p:txBody>
          <a:bodyPr>
            <a:normAutofit lnSpcReduction="10000"/>
          </a:bodyPr>
          <a:lstStyle/>
          <a:p>
            <a:pPr eaLnBrk="1" hangingPunct="1">
              <a:lnSpc>
                <a:spcPct val="85000"/>
              </a:lnSpc>
            </a:pPr>
            <a:r>
              <a:rPr lang="en-US" sz="2800" dirty="0"/>
              <a:t>Failure to Report</a:t>
            </a:r>
          </a:p>
          <a:p>
            <a:pPr eaLnBrk="1" hangingPunct="1">
              <a:lnSpc>
                <a:spcPct val="85000"/>
              </a:lnSpc>
            </a:pPr>
            <a:r>
              <a:rPr lang="en-US" sz="2800" dirty="0"/>
              <a:t>Homicide / Murder</a:t>
            </a:r>
          </a:p>
          <a:p>
            <a:pPr eaLnBrk="1" hangingPunct="1">
              <a:lnSpc>
                <a:spcPct val="85000"/>
              </a:lnSpc>
            </a:pPr>
            <a:r>
              <a:rPr lang="en-US" sz="2800" dirty="0"/>
              <a:t>Physical Abuse</a:t>
            </a:r>
          </a:p>
          <a:p>
            <a:pPr eaLnBrk="1" hangingPunct="1">
              <a:lnSpc>
                <a:spcPct val="85000"/>
              </a:lnSpc>
            </a:pPr>
            <a:r>
              <a:rPr lang="en-US" sz="2800" dirty="0"/>
              <a:t>Misuse of Dogs</a:t>
            </a:r>
          </a:p>
          <a:p>
            <a:pPr eaLnBrk="1" hangingPunct="1">
              <a:lnSpc>
                <a:spcPct val="85000"/>
              </a:lnSpc>
            </a:pPr>
            <a:r>
              <a:rPr lang="en-US" sz="2800" dirty="0"/>
              <a:t>Humiliating and Degrading Treatment</a:t>
            </a:r>
          </a:p>
        </p:txBody>
      </p:sp>
      <p:sp>
        <p:nvSpPr>
          <p:cNvPr id="30724" name="Rectangle 7"/>
          <p:cNvSpPr>
            <a:spLocks noChangeArrowheads="1"/>
          </p:cNvSpPr>
          <p:nvPr/>
        </p:nvSpPr>
        <p:spPr bwMode="auto">
          <a:xfrm>
            <a:off x="152400" y="5486400"/>
            <a:ext cx="2057400" cy="9144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THI</a:t>
            </a:r>
            <a:r>
              <a:rPr lang="en-US" sz="7200" b="1" dirty="0">
                <a:solidFill>
                  <a:schemeClr val="bg1">
                    <a:lumMod val="50000"/>
                    <a:lumOff val="50000"/>
                  </a:schemeClr>
                </a:solidFill>
              </a:rPr>
              <a:t>N</a:t>
            </a:r>
            <a:r>
              <a:rPr lang="en-US" sz="4400" b="1" dirty="0">
                <a:solidFill>
                  <a:schemeClr val="bg1">
                    <a:lumMod val="50000"/>
                    <a:lumOff val="50000"/>
                  </a:schemeClr>
                </a:solidFill>
              </a:rPr>
              <a:t>K</a:t>
            </a:r>
          </a:p>
        </p:txBody>
      </p:sp>
      <p:sp>
        <p:nvSpPr>
          <p:cNvPr id="30725" name="Text Box 9"/>
          <p:cNvSpPr txBox="1">
            <a:spLocks noChangeArrowheads="1"/>
          </p:cNvSpPr>
          <p:nvPr/>
        </p:nvSpPr>
        <p:spPr bwMode="auto">
          <a:xfrm>
            <a:off x="6019800" y="1981200"/>
            <a:ext cx="4191000" cy="2654300"/>
          </a:xfrm>
          <a:prstGeom prst="rect">
            <a:avLst/>
          </a:prstGeom>
          <a:noFill/>
          <a:ln w="9525" algn="ctr">
            <a:noFill/>
            <a:miter lim="800000"/>
            <a:headEnd/>
            <a:tailEnd/>
          </a:ln>
        </p:spPr>
        <p:txBody>
          <a:bodyPr anchorCtr="1">
            <a:spAutoFit/>
          </a:bodyPr>
          <a:lstStyle/>
          <a:p>
            <a:pPr>
              <a:buFontTx/>
              <a:buChar char="•"/>
            </a:pPr>
            <a:r>
              <a:rPr lang="en-US" sz="2800" dirty="0"/>
              <a:t> Nakedness</a:t>
            </a:r>
          </a:p>
          <a:p>
            <a:pPr>
              <a:buFontTx/>
              <a:buChar char="•"/>
            </a:pPr>
            <a:r>
              <a:rPr lang="en-US" sz="2800" dirty="0"/>
              <a:t> Photographs</a:t>
            </a:r>
          </a:p>
          <a:p>
            <a:pPr>
              <a:buFontTx/>
              <a:buChar char="•"/>
            </a:pPr>
            <a:r>
              <a:rPr lang="en-US" sz="2800" dirty="0"/>
              <a:t> Simulated Sexual Acts</a:t>
            </a:r>
          </a:p>
          <a:p>
            <a:pPr>
              <a:buFontTx/>
              <a:buChar char="•"/>
            </a:pPr>
            <a:r>
              <a:rPr lang="en-US" sz="2800" dirty="0"/>
              <a:t> Improper Use of                      </a:t>
            </a:r>
          </a:p>
          <a:p>
            <a:r>
              <a:rPr lang="en-US" sz="2800" dirty="0"/>
              <a:t>  Isolation</a:t>
            </a:r>
          </a:p>
          <a:p>
            <a:pPr>
              <a:buFontTx/>
              <a:buChar char="•"/>
            </a:pPr>
            <a:r>
              <a:rPr lang="en-US" sz="2800" dirty="0"/>
              <a:t> Failure to Safeguard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6267" y="990600"/>
            <a:ext cx="7543800" cy="533400"/>
          </a:xfrm>
        </p:spPr>
        <p:txBody>
          <a:bodyPr>
            <a:normAutofit fontScale="90000"/>
          </a:bodyPr>
          <a:lstStyle/>
          <a:p>
            <a:pPr eaLnBrk="1" hangingPunct="1"/>
            <a:r>
              <a:rPr lang="en-US" sz="3600" u="sng" dirty="0"/>
              <a:t>K</a:t>
            </a:r>
            <a:r>
              <a:rPr lang="en-US" sz="3600" dirty="0"/>
              <a:t>now the Approved Techniques</a:t>
            </a:r>
          </a:p>
        </p:txBody>
      </p:sp>
      <p:sp>
        <p:nvSpPr>
          <p:cNvPr id="31747" name="Rectangle 4"/>
          <p:cNvSpPr>
            <a:spLocks noGrp="1" noChangeArrowheads="1"/>
          </p:cNvSpPr>
          <p:nvPr>
            <p:ph idx="1"/>
          </p:nvPr>
        </p:nvSpPr>
        <p:spPr>
          <a:xfrm>
            <a:off x="2184400" y="2211543"/>
            <a:ext cx="6096000" cy="3657600"/>
          </a:xfrm>
          <a:noFill/>
        </p:spPr>
        <p:txBody>
          <a:bodyPr>
            <a:normAutofit fontScale="85000" lnSpcReduction="20000"/>
          </a:bodyPr>
          <a:lstStyle/>
          <a:p>
            <a:pPr eaLnBrk="1" hangingPunct="1">
              <a:lnSpc>
                <a:spcPct val="80000"/>
              </a:lnSpc>
            </a:pPr>
            <a:r>
              <a:rPr lang="en-US" sz="2400" dirty="0"/>
              <a:t>Direct approach</a:t>
            </a:r>
          </a:p>
          <a:p>
            <a:pPr eaLnBrk="1" hangingPunct="1">
              <a:lnSpc>
                <a:spcPct val="80000"/>
              </a:lnSpc>
            </a:pPr>
            <a:r>
              <a:rPr lang="en-US" sz="2400" dirty="0"/>
              <a:t>Incentive approach</a:t>
            </a:r>
          </a:p>
          <a:p>
            <a:pPr eaLnBrk="1" hangingPunct="1">
              <a:lnSpc>
                <a:spcPct val="80000"/>
              </a:lnSpc>
            </a:pPr>
            <a:r>
              <a:rPr lang="en-US" sz="2400" dirty="0"/>
              <a:t>Emotional love</a:t>
            </a:r>
          </a:p>
          <a:p>
            <a:pPr eaLnBrk="1" hangingPunct="1">
              <a:lnSpc>
                <a:spcPct val="80000"/>
              </a:lnSpc>
            </a:pPr>
            <a:r>
              <a:rPr lang="en-US" sz="2400" dirty="0"/>
              <a:t>Emotional hate</a:t>
            </a:r>
          </a:p>
          <a:p>
            <a:pPr eaLnBrk="1" hangingPunct="1">
              <a:lnSpc>
                <a:spcPct val="80000"/>
              </a:lnSpc>
            </a:pPr>
            <a:r>
              <a:rPr lang="en-US" sz="2400" dirty="0"/>
              <a:t>Emotional Fear-up</a:t>
            </a:r>
          </a:p>
          <a:p>
            <a:pPr eaLnBrk="1" hangingPunct="1">
              <a:lnSpc>
                <a:spcPct val="80000"/>
              </a:lnSpc>
            </a:pPr>
            <a:r>
              <a:rPr lang="en-US" sz="2400" dirty="0"/>
              <a:t>Emotional Fear-down</a:t>
            </a:r>
          </a:p>
          <a:p>
            <a:pPr eaLnBrk="1" hangingPunct="1">
              <a:lnSpc>
                <a:spcPct val="80000"/>
              </a:lnSpc>
            </a:pPr>
            <a:r>
              <a:rPr lang="en-US" sz="2400" dirty="0"/>
              <a:t>Emotional Pride and ego-up</a:t>
            </a:r>
          </a:p>
          <a:p>
            <a:pPr eaLnBrk="1" hangingPunct="1">
              <a:lnSpc>
                <a:spcPct val="80000"/>
              </a:lnSpc>
            </a:pPr>
            <a:r>
              <a:rPr lang="en-US" sz="2400" dirty="0"/>
              <a:t>Emotional Pride and ego-down</a:t>
            </a:r>
          </a:p>
          <a:p>
            <a:pPr eaLnBrk="1" hangingPunct="1">
              <a:lnSpc>
                <a:spcPct val="80000"/>
              </a:lnSpc>
            </a:pPr>
            <a:r>
              <a:rPr lang="en-US" sz="2400" dirty="0"/>
              <a:t>Emotional futility</a:t>
            </a:r>
          </a:p>
          <a:p>
            <a:pPr eaLnBrk="1" hangingPunct="1">
              <a:lnSpc>
                <a:spcPct val="80000"/>
              </a:lnSpc>
            </a:pPr>
            <a:r>
              <a:rPr lang="en-US" sz="2400" dirty="0"/>
              <a:t>We know all</a:t>
            </a:r>
          </a:p>
        </p:txBody>
      </p:sp>
      <p:sp>
        <p:nvSpPr>
          <p:cNvPr id="31748" name="Rectangle 5"/>
          <p:cNvSpPr>
            <a:spLocks noChangeArrowheads="1"/>
          </p:cNvSpPr>
          <p:nvPr/>
        </p:nvSpPr>
        <p:spPr bwMode="auto">
          <a:xfrm>
            <a:off x="6858000" y="2087718"/>
            <a:ext cx="5943600" cy="3905251"/>
          </a:xfrm>
          <a:prstGeom prst="rect">
            <a:avLst/>
          </a:prstGeom>
          <a:noFill/>
          <a:ln w="9525">
            <a:noFill/>
            <a:miter lim="800000"/>
            <a:headEnd/>
            <a:tailEnd/>
          </a:ln>
        </p:spPr>
        <p:txBody>
          <a:bodyPr/>
          <a:lstStyle/>
          <a:p>
            <a:pPr marL="342900" indent="-342900" eaLnBrk="1" hangingPunct="1">
              <a:lnSpc>
                <a:spcPct val="90000"/>
              </a:lnSpc>
              <a:spcBef>
                <a:spcPct val="20000"/>
              </a:spcBef>
              <a:buFontTx/>
              <a:buChar char="•"/>
            </a:pPr>
            <a:r>
              <a:rPr lang="en-US" sz="2000" dirty="0">
                <a:latin typeface="+mn-lt"/>
              </a:rPr>
              <a:t>File and dossier</a:t>
            </a:r>
          </a:p>
          <a:p>
            <a:pPr marL="342900" indent="-342900" eaLnBrk="1" hangingPunct="1">
              <a:lnSpc>
                <a:spcPct val="90000"/>
              </a:lnSpc>
              <a:spcBef>
                <a:spcPct val="20000"/>
              </a:spcBef>
              <a:buFontTx/>
              <a:buChar char="•"/>
            </a:pPr>
            <a:r>
              <a:rPr lang="en-US" sz="2000" dirty="0">
                <a:latin typeface="+mn-lt"/>
              </a:rPr>
              <a:t>Establish your identity</a:t>
            </a:r>
          </a:p>
          <a:p>
            <a:pPr marL="342900" indent="-342900" eaLnBrk="1" hangingPunct="1">
              <a:lnSpc>
                <a:spcPct val="90000"/>
              </a:lnSpc>
              <a:spcBef>
                <a:spcPct val="20000"/>
              </a:spcBef>
              <a:buFontTx/>
              <a:buChar char="•"/>
            </a:pPr>
            <a:r>
              <a:rPr lang="en-US" sz="2000" dirty="0">
                <a:latin typeface="+mn-lt"/>
              </a:rPr>
              <a:t>Repetition</a:t>
            </a:r>
          </a:p>
          <a:p>
            <a:pPr marL="342900" indent="-342900" eaLnBrk="1" hangingPunct="1">
              <a:lnSpc>
                <a:spcPct val="90000"/>
              </a:lnSpc>
              <a:spcBef>
                <a:spcPct val="20000"/>
              </a:spcBef>
              <a:buFontTx/>
              <a:buChar char="•"/>
            </a:pPr>
            <a:r>
              <a:rPr lang="en-US" sz="2000" dirty="0">
                <a:latin typeface="+mn-lt"/>
              </a:rPr>
              <a:t>Rapid fire</a:t>
            </a:r>
          </a:p>
          <a:p>
            <a:pPr marL="342900" indent="-342900" eaLnBrk="1" hangingPunct="1">
              <a:lnSpc>
                <a:spcPct val="90000"/>
              </a:lnSpc>
              <a:spcBef>
                <a:spcPct val="20000"/>
              </a:spcBef>
              <a:buFontTx/>
              <a:buChar char="•"/>
            </a:pPr>
            <a:r>
              <a:rPr lang="en-US" sz="2000" dirty="0">
                <a:latin typeface="+mn-lt"/>
              </a:rPr>
              <a:t>Silent</a:t>
            </a:r>
          </a:p>
          <a:p>
            <a:pPr marL="342900" indent="-342900" eaLnBrk="1" hangingPunct="1">
              <a:lnSpc>
                <a:spcPct val="90000"/>
              </a:lnSpc>
              <a:spcBef>
                <a:spcPct val="20000"/>
              </a:spcBef>
              <a:buFontTx/>
              <a:buChar char="•"/>
            </a:pPr>
            <a:r>
              <a:rPr lang="en-US" sz="2000" dirty="0">
                <a:latin typeface="+mn-lt"/>
              </a:rPr>
              <a:t>Change of scenery</a:t>
            </a:r>
          </a:p>
          <a:p>
            <a:pPr marL="342900" indent="-342900" eaLnBrk="1" hangingPunct="1">
              <a:lnSpc>
                <a:spcPct val="90000"/>
              </a:lnSpc>
              <a:spcBef>
                <a:spcPct val="20000"/>
              </a:spcBef>
              <a:buFontTx/>
              <a:buChar char="•"/>
            </a:pPr>
            <a:r>
              <a:rPr lang="en-US" sz="2000" dirty="0">
                <a:latin typeface="+mn-lt"/>
              </a:rPr>
              <a:t>Mutt and Jeff</a:t>
            </a:r>
            <a:r>
              <a:rPr lang="en-US" sz="2000" dirty="0">
                <a:solidFill>
                  <a:schemeClr val="bg1">
                    <a:lumMod val="50000"/>
                    <a:lumOff val="50000"/>
                  </a:schemeClr>
                </a:solidFill>
                <a:latin typeface="+mn-lt"/>
              </a:rPr>
              <a:t>*</a:t>
            </a:r>
          </a:p>
          <a:p>
            <a:pPr marL="342900" indent="-342900" eaLnBrk="1" hangingPunct="1">
              <a:lnSpc>
                <a:spcPct val="90000"/>
              </a:lnSpc>
              <a:spcBef>
                <a:spcPct val="20000"/>
              </a:spcBef>
              <a:buFontTx/>
              <a:buChar char="•"/>
            </a:pPr>
            <a:r>
              <a:rPr lang="en-US" sz="2000" dirty="0">
                <a:latin typeface="+mn-lt"/>
              </a:rPr>
              <a:t>False flag</a:t>
            </a:r>
            <a:r>
              <a:rPr lang="en-US" sz="2000" dirty="0">
                <a:solidFill>
                  <a:schemeClr val="bg1">
                    <a:lumMod val="50000"/>
                    <a:lumOff val="50000"/>
                  </a:schemeClr>
                </a:solidFill>
                <a:latin typeface="+mn-lt"/>
              </a:rPr>
              <a:t>*</a:t>
            </a:r>
          </a:p>
          <a:p>
            <a:pPr marL="342900" indent="-342900" eaLnBrk="1" hangingPunct="1">
              <a:lnSpc>
                <a:spcPct val="90000"/>
              </a:lnSpc>
              <a:spcBef>
                <a:spcPct val="20000"/>
              </a:spcBef>
              <a:buFontTx/>
              <a:buChar char="•"/>
            </a:pPr>
            <a:r>
              <a:rPr lang="en-US" sz="2000" dirty="0">
                <a:latin typeface="+mn-lt"/>
              </a:rPr>
              <a:t>Separation</a:t>
            </a:r>
            <a:r>
              <a:rPr lang="en-US" sz="2000" dirty="0">
                <a:solidFill>
                  <a:schemeClr val="bg1">
                    <a:lumMod val="50000"/>
                    <a:lumOff val="50000"/>
                  </a:schemeClr>
                </a:solidFill>
                <a:latin typeface="+mn-lt"/>
              </a:rPr>
              <a:t>*</a:t>
            </a:r>
          </a:p>
          <a:p>
            <a:pPr marL="342900" indent="-342900" eaLnBrk="1" hangingPunct="1">
              <a:spcBef>
                <a:spcPct val="20000"/>
              </a:spcBef>
              <a:buFontTx/>
              <a:buChar char="•"/>
            </a:pPr>
            <a:endParaRPr lang="en-US" sz="2800" dirty="0">
              <a:solidFill>
                <a:srgbClr val="FF0000"/>
              </a:solidFill>
              <a:latin typeface="+mn-lt"/>
            </a:endParaRPr>
          </a:p>
        </p:txBody>
      </p:sp>
      <p:sp>
        <p:nvSpPr>
          <p:cNvPr id="31749" name="Rectangle 6"/>
          <p:cNvSpPr>
            <a:spLocks noChangeArrowheads="1"/>
          </p:cNvSpPr>
          <p:nvPr/>
        </p:nvSpPr>
        <p:spPr bwMode="auto">
          <a:xfrm>
            <a:off x="2971800" y="5181757"/>
            <a:ext cx="8153400" cy="873125"/>
          </a:xfrm>
          <a:prstGeom prst="rect">
            <a:avLst/>
          </a:prstGeom>
          <a:noFill/>
          <a:ln w="9525">
            <a:noFill/>
            <a:miter lim="800000"/>
            <a:headEnd/>
            <a:tailEnd/>
          </a:ln>
        </p:spPr>
        <p:txBody>
          <a:bodyPr/>
          <a:lstStyle/>
          <a:p>
            <a:pPr marL="342900" indent="-342900" algn="ctr" eaLnBrk="1" hangingPunct="1">
              <a:lnSpc>
                <a:spcPct val="90000"/>
              </a:lnSpc>
              <a:spcBef>
                <a:spcPct val="20000"/>
              </a:spcBef>
            </a:pPr>
            <a:r>
              <a:rPr lang="en-US" sz="2400" dirty="0">
                <a:solidFill>
                  <a:srgbClr val="FF0000"/>
                </a:solidFill>
                <a:latin typeface="+mn-lt"/>
              </a:rPr>
              <a:t>					</a:t>
            </a:r>
            <a:r>
              <a:rPr lang="en-US" sz="2400" dirty="0">
                <a:solidFill>
                  <a:schemeClr val="bg1">
                    <a:lumMod val="50000"/>
                    <a:lumOff val="50000"/>
                  </a:schemeClr>
                </a:solidFill>
                <a:latin typeface="+mn-lt"/>
              </a:rPr>
              <a:t>* Requires special approval</a:t>
            </a:r>
          </a:p>
        </p:txBody>
      </p:sp>
      <p:sp>
        <p:nvSpPr>
          <p:cNvPr id="31750" name="Rectangle 7"/>
          <p:cNvSpPr>
            <a:spLocks noChangeArrowheads="1"/>
          </p:cNvSpPr>
          <p:nvPr/>
        </p:nvSpPr>
        <p:spPr bwMode="auto">
          <a:xfrm>
            <a:off x="102315" y="5535769"/>
            <a:ext cx="2057400" cy="914400"/>
          </a:xfrm>
          <a:prstGeom prst="rect">
            <a:avLst/>
          </a:prstGeom>
          <a:noFill/>
          <a:ln w="9525" algn="ctr">
            <a:noFill/>
            <a:miter lim="800000"/>
            <a:headEnd/>
            <a:tailEnd/>
          </a:ln>
        </p:spPr>
        <p:txBody>
          <a:bodyPr wrap="none" anchor="ctr" anchorCtr="1"/>
          <a:lstStyle/>
          <a:p>
            <a:pPr algn="ctr" eaLnBrk="1" hangingPunct="1"/>
            <a:r>
              <a:rPr lang="en-US" sz="4400" b="1" dirty="0">
                <a:solidFill>
                  <a:schemeClr val="bg1">
                    <a:lumMod val="50000"/>
                    <a:lumOff val="50000"/>
                  </a:schemeClr>
                </a:solidFill>
              </a:rPr>
              <a:t>THIN</a:t>
            </a:r>
            <a:r>
              <a:rPr lang="en-US" sz="7200" b="1" dirty="0">
                <a:solidFill>
                  <a:schemeClr val="bg1">
                    <a:lumMod val="50000"/>
                    <a:lumOff val="50000"/>
                  </a:schemeClr>
                </a:solidFill>
              </a:rPr>
              <a:t>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0" y="685800"/>
            <a:ext cx="8229600" cy="960438"/>
          </a:xfrm>
          <a:noFill/>
        </p:spPr>
        <p:txBody>
          <a:bodyPr anchorCtr="1"/>
          <a:lstStyle/>
          <a:p>
            <a:pPr eaLnBrk="1" hangingPunct="1"/>
            <a:r>
              <a:rPr lang="en-US" sz="3600" dirty="0"/>
              <a:t>Bottom Line</a:t>
            </a:r>
          </a:p>
        </p:txBody>
      </p:sp>
      <p:sp>
        <p:nvSpPr>
          <p:cNvPr id="32771" name="Rectangle 3"/>
          <p:cNvSpPr>
            <a:spLocks noGrp="1" noChangeArrowheads="1"/>
          </p:cNvSpPr>
          <p:nvPr>
            <p:ph idx="1"/>
          </p:nvPr>
        </p:nvSpPr>
        <p:spPr>
          <a:xfrm>
            <a:off x="1676400" y="2057400"/>
            <a:ext cx="8226425" cy="5181600"/>
          </a:xfrm>
          <a:noFill/>
        </p:spPr>
        <p:txBody>
          <a:bodyPr/>
          <a:lstStyle/>
          <a:p>
            <a:pPr eaLnBrk="1" hangingPunct="1">
              <a:lnSpc>
                <a:spcPct val="90000"/>
              </a:lnSpc>
              <a:spcBef>
                <a:spcPct val="15000"/>
              </a:spcBef>
            </a:pPr>
            <a:r>
              <a:rPr lang="en-US" sz="2800" dirty="0"/>
              <a:t>Detainee abuse is </a:t>
            </a:r>
            <a:r>
              <a:rPr lang="en-US" sz="2800" dirty="0">
                <a:solidFill>
                  <a:schemeClr val="bg1">
                    <a:lumMod val="50000"/>
                    <a:lumOff val="50000"/>
                  </a:schemeClr>
                </a:solidFill>
              </a:rPr>
              <a:t>NEVER</a:t>
            </a:r>
            <a:r>
              <a:rPr lang="en-US" sz="2800" dirty="0"/>
              <a:t> justified:</a:t>
            </a:r>
          </a:p>
          <a:p>
            <a:pPr lvl="2" eaLnBrk="1" hangingPunct="1">
              <a:lnSpc>
                <a:spcPct val="90000"/>
              </a:lnSpc>
              <a:spcBef>
                <a:spcPct val="15000"/>
              </a:spcBef>
            </a:pPr>
            <a:r>
              <a:rPr lang="en-US" dirty="0"/>
              <a:t>“Military Necessity” is not a defense</a:t>
            </a:r>
          </a:p>
          <a:p>
            <a:pPr lvl="2" eaLnBrk="1" hangingPunct="1">
              <a:lnSpc>
                <a:spcPct val="90000"/>
              </a:lnSpc>
              <a:spcBef>
                <a:spcPct val="15000"/>
              </a:spcBef>
            </a:pPr>
            <a:r>
              <a:rPr lang="en-US" dirty="0"/>
              <a:t>“Defense of the Nation” is not a defense</a:t>
            </a:r>
          </a:p>
          <a:p>
            <a:pPr lvl="2" eaLnBrk="1" hangingPunct="1">
              <a:lnSpc>
                <a:spcPct val="90000"/>
              </a:lnSpc>
              <a:spcBef>
                <a:spcPct val="15000"/>
              </a:spcBef>
            </a:pPr>
            <a:r>
              <a:rPr lang="en-US" dirty="0"/>
              <a:t>“Saving Others” is not a defense</a:t>
            </a:r>
          </a:p>
          <a:p>
            <a:pPr lvl="2" eaLnBrk="1" hangingPunct="1">
              <a:lnSpc>
                <a:spcPct val="90000"/>
              </a:lnSpc>
              <a:spcBef>
                <a:spcPct val="15000"/>
              </a:spcBef>
            </a:pPr>
            <a:r>
              <a:rPr lang="en-US" dirty="0"/>
              <a:t>“Following Orders” is not a defense</a:t>
            </a:r>
          </a:p>
          <a:p>
            <a:pPr lvl="2" eaLnBrk="1" hangingPunct="1">
              <a:lnSpc>
                <a:spcPct val="90000"/>
              </a:lnSpc>
              <a:spcBef>
                <a:spcPct val="15000"/>
              </a:spcBef>
            </a:pPr>
            <a:endParaRPr lang="en-US" dirty="0"/>
          </a:p>
          <a:p>
            <a:pPr lvl="1" eaLnBrk="1" hangingPunct="1">
              <a:lnSpc>
                <a:spcPct val="90000"/>
              </a:lnSpc>
              <a:spcBef>
                <a:spcPct val="15000"/>
              </a:spcBef>
            </a:pPr>
            <a:endParaRPr lang="en-US" sz="800" dirty="0"/>
          </a:p>
          <a:p>
            <a:pPr eaLnBrk="1" hangingPunct="1">
              <a:lnSpc>
                <a:spcPct val="90000"/>
              </a:lnSpc>
              <a:spcBef>
                <a:spcPct val="15000"/>
              </a:spcBef>
            </a:pPr>
            <a:r>
              <a:rPr lang="en-US" sz="2800" dirty="0"/>
              <a:t>There are </a:t>
            </a:r>
            <a:r>
              <a:rPr lang="en-US" sz="2800" dirty="0">
                <a:solidFill>
                  <a:schemeClr val="bg1">
                    <a:lumMod val="50000"/>
                    <a:lumOff val="50000"/>
                  </a:schemeClr>
                </a:solidFill>
              </a:rPr>
              <a:t>NO</a:t>
            </a:r>
            <a:r>
              <a:rPr lang="en-US" sz="2800" dirty="0"/>
              <a:t> “Mission Essential” reasons to deviate from the standard</a:t>
            </a:r>
          </a:p>
          <a:p>
            <a:pPr lvl="2" eaLnBrk="1" hangingPunct="1">
              <a:lnSpc>
                <a:spcPct val="90000"/>
              </a:lnSpc>
              <a:spcBef>
                <a:spcPct val="15000"/>
              </a:spcBef>
            </a:pPr>
            <a:r>
              <a:rPr lang="en-US" dirty="0"/>
              <a:t>You cannot be “authorized” to violate the Law by your chain of command</a:t>
            </a:r>
          </a:p>
          <a:p>
            <a:pPr lvl="2" eaLnBrk="1" hangingPunct="1">
              <a:lnSpc>
                <a:spcPct val="90000"/>
              </a:lnSpc>
              <a:spcBef>
                <a:spcPct val="15000"/>
              </a:spcBef>
            </a:pPr>
            <a:r>
              <a:rPr lang="en-US" dirty="0"/>
              <a:t>You cannot be ordered to violate the Law by your chain of command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1447800" y="1066800"/>
            <a:ext cx="9140825" cy="3810000"/>
          </a:xfrm>
          <a:noFill/>
        </p:spPr>
        <p:txBody>
          <a:bodyPr anchorCtr="1"/>
          <a:lstStyle/>
          <a:p>
            <a:pPr eaLnBrk="1" hangingPunct="1"/>
            <a:r>
              <a:rPr lang="en-US" sz="4800" dirty="0"/>
              <a:t>Detention Operations:</a:t>
            </a:r>
            <a:br>
              <a:rPr lang="en-US" sz="4800" dirty="0"/>
            </a:br>
            <a:r>
              <a:rPr lang="en-US" sz="4800" dirty="0"/>
              <a:t>The Basic Standard of Care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sz="half" idx="1"/>
          </p:nvPr>
        </p:nvSpPr>
        <p:spPr>
          <a:xfrm>
            <a:off x="1447800" y="1905000"/>
            <a:ext cx="10591800" cy="4419600"/>
          </a:xfrm>
          <a:noFill/>
        </p:spPr>
        <p:txBody>
          <a:bodyPr>
            <a:normAutofit fontScale="92500" lnSpcReduction="20000"/>
          </a:bodyPr>
          <a:lstStyle/>
          <a:p>
            <a:pPr marL="688975" indent="-688975" eaLnBrk="1" hangingPunct="1">
              <a:buFont typeface="Wingdings" pitchFamily="2" charset="2"/>
              <a:buAutoNum type="arabicPeriod"/>
            </a:pPr>
            <a:r>
              <a:rPr lang="en-US" sz="2700" dirty="0"/>
              <a:t>Fight only combatants</a:t>
            </a:r>
          </a:p>
          <a:p>
            <a:pPr marL="688975" indent="-688975" eaLnBrk="1" hangingPunct="1">
              <a:buFont typeface="Wingdings" pitchFamily="2" charset="2"/>
              <a:buAutoNum type="arabicPeriod"/>
            </a:pPr>
            <a:r>
              <a:rPr lang="en-US" sz="2700" dirty="0">
                <a:solidFill>
                  <a:schemeClr val="bg1">
                    <a:lumMod val="50000"/>
                    <a:lumOff val="50000"/>
                  </a:schemeClr>
                </a:solidFill>
              </a:rPr>
              <a:t>Treat all detainees humanely</a:t>
            </a:r>
          </a:p>
          <a:p>
            <a:pPr marL="688975" indent="-688975" eaLnBrk="1" hangingPunct="1">
              <a:buFont typeface="Wingdings" pitchFamily="2" charset="2"/>
              <a:buAutoNum type="arabicPeriod"/>
            </a:pPr>
            <a:r>
              <a:rPr lang="en-US" sz="2700" dirty="0">
                <a:solidFill>
                  <a:schemeClr val="bg1">
                    <a:lumMod val="50000"/>
                    <a:lumOff val="50000"/>
                  </a:schemeClr>
                </a:solidFill>
              </a:rPr>
              <a:t>Do not kill / torture detained personnel</a:t>
            </a:r>
          </a:p>
          <a:p>
            <a:pPr marL="688975" indent="-688975" eaLnBrk="1" hangingPunct="1">
              <a:buFont typeface="Wingdings" pitchFamily="2" charset="2"/>
              <a:buAutoNum type="arabicPeriod"/>
            </a:pPr>
            <a:r>
              <a:rPr lang="en-US" sz="2700" dirty="0">
                <a:solidFill>
                  <a:schemeClr val="bg1">
                    <a:lumMod val="50000"/>
                    <a:lumOff val="50000"/>
                  </a:schemeClr>
                </a:solidFill>
              </a:rPr>
              <a:t>Collect / care for wounded</a:t>
            </a:r>
          </a:p>
          <a:p>
            <a:pPr marL="688975" indent="-688975" eaLnBrk="1" hangingPunct="1">
              <a:buFont typeface="Wingdings" pitchFamily="2" charset="2"/>
              <a:buAutoNum type="arabicPeriod"/>
            </a:pPr>
            <a:r>
              <a:rPr lang="en-US" sz="2700" dirty="0"/>
              <a:t>Do not attack protected persons / places</a:t>
            </a:r>
          </a:p>
          <a:p>
            <a:pPr marL="688975" indent="-688975" eaLnBrk="1" hangingPunct="1">
              <a:buFont typeface="Wingdings" pitchFamily="2" charset="2"/>
              <a:buAutoNum type="arabicPeriod"/>
            </a:pPr>
            <a:r>
              <a:rPr lang="en-US" sz="2700" dirty="0"/>
              <a:t>Destroy no more than mission requires</a:t>
            </a:r>
          </a:p>
          <a:p>
            <a:pPr marL="688975" indent="-688975" eaLnBrk="1" hangingPunct="1">
              <a:buFont typeface="Wingdings" pitchFamily="2" charset="2"/>
              <a:buAutoNum type="arabicPeriod"/>
            </a:pPr>
            <a:r>
              <a:rPr lang="en-US" sz="2700" dirty="0"/>
              <a:t>Treat all civilians humanely</a:t>
            </a:r>
          </a:p>
          <a:p>
            <a:pPr marL="688975" indent="-688975" eaLnBrk="1" hangingPunct="1">
              <a:buFont typeface="Wingdings" pitchFamily="2" charset="2"/>
              <a:buAutoNum type="arabicPeriod"/>
            </a:pPr>
            <a:r>
              <a:rPr lang="en-US" sz="2700" dirty="0">
                <a:solidFill>
                  <a:schemeClr val="bg1">
                    <a:lumMod val="50000"/>
                    <a:lumOff val="50000"/>
                  </a:schemeClr>
                </a:solidFill>
              </a:rPr>
              <a:t>Respect private property/ possessions</a:t>
            </a:r>
          </a:p>
          <a:p>
            <a:pPr marL="688975" indent="-688975" eaLnBrk="1" hangingPunct="1">
              <a:buFont typeface="Wingdings" pitchFamily="2" charset="2"/>
              <a:buAutoNum type="arabicPeriod"/>
            </a:pPr>
            <a:r>
              <a:rPr lang="en-US" sz="2700" dirty="0">
                <a:solidFill>
                  <a:schemeClr val="bg1">
                    <a:lumMod val="50000"/>
                    <a:lumOff val="50000"/>
                  </a:schemeClr>
                </a:solidFill>
              </a:rPr>
              <a:t>Prevent Law of War (LOW) violations</a:t>
            </a:r>
          </a:p>
          <a:p>
            <a:pPr marL="688975" indent="-688975" eaLnBrk="1" hangingPunct="1">
              <a:buFont typeface="Wingdings" pitchFamily="2" charset="2"/>
              <a:buAutoNum type="arabicPeriod"/>
            </a:pPr>
            <a:r>
              <a:rPr lang="en-US" sz="2700" dirty="0">
                <a:solidFill>
                  <a:schemeClr val="bg1">
                    <a:lumMod val="50000"/>
                    <a:lumOff val="50000"/>
                  </a:schemeClr>
                </a:solidFill>
              </a:rPr>
              <a:t>Report all LOW violations</a:t>
            </a:r>
          </a:p>
        </p:txBody>
      </p:sp>
      <p:sp>
        <p:nvSpPr>
          <p:cNvPr id="34819" name="Text Box 3"/>
          <p:cNvSpPr txBox="1">
            <a:spLocks noChangeArrowheads="1"/>
          </p:cNvSpPr>
          <p:nvPr/>
        </p:nvSpPr>
        <p:spPr bwMode="auto">
          <a:xfrm>
            <a:off x="-1569613" y="762000"/>
            <a:ext cx="8305800" cy="685800"/>
          </a:xfrm>
          <a:prstGeom prst="rect">
            <a:avLst/>
          </a:prstGeom>
          <a:noFill/>
          <a:ln w="9525" algn="ctr">
            <a:noFill/>
            <a:miter lim="800000"/>
            <a:headEnd/>
            <a:tailEnd/>
          </a:ln>
        </p:spPr>
        <p:txBody>
          <a:bodyPr anchor="ctr"/>
          <a:lstStyle/>
          <a:p>
            <a:pPr algn="ctr" eaLnBrk="1" hangingPunct="1"/>
            <a:r>
              <a:rPr lang="en-US" sz="3600" b="1" dirty="0">
                <a:solidFill>
                  <a:schemeClr val="bg2"/>
                </a:solidFill>
                <a:latin typeface="+mj-lt"/>
              </a:rPr>
              <a:t>The Soldier’s Rules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990600" y="1981200"/>
            <a:ext cx="9140826" cy="4725987"/>
          </a:xfrm>
          <a:prstGeom prst="rect">
            <a:avLst/>
          </a:prstGeom>
          <a:noFill/>
          <a:ln w="12700">
            <a:noFill/>
            <a:miter lim="800000"/>
            <a:headEnd/>
            <a:tailEnd/>
          </a:ln>
        </p:spPr>
        <p:txBody>
          <a:bodyPr lIns="90488" tIns="44450" rIns="90488" bIns="44450"/>
          <a:lstStyle/>
          <a:p>
            <a:pPr marL="57150" indent="-57150" eaLnBrk="1" hangingPunct="1">
              <a:lnSpc>
                <a:spcPct val="85000"/>
              </a:lnSpc>
              <a:spcBef>
                <a:spcPct val="15000"/>
              </a:spcBef>
              <a:tabLst>
                <a:tab pos="742950" algn="l"/>
              </a:tabLst>
            </a:pPr>
            <a:r>
              <a:rPr lang="en-US" sz="2800" dirty="0"/>
              <a:t>All detainees receive a basic standard of care from the Point of Capture forward (FM 3-63 Detainee Operations).  Although GCIII only legally applies to POWs, apply it in spirit to ALL detainees:</a:t>
            </a:r>
          </a:p>
          <a:p>
            <a:pPr marL="57150" indent="-57150" eaLnBrk="1" hangingPunct="1">
              <a:lnSpc>
                <a:spcPct val="0"/>
              </a:lnSpc>
              <a:spcBef>
                <a:spcPct val="15000"/>
              </a:spcBef>
              <a:tabLst>
                <a:tab pos="742950" algn="l"/>
              </a:tabLst>
            </a:pPr>
            <a:endParaRPr lang="en-US" sz="2800" dirty="0"/>
          </a:p>
          <a:p>
            <a:pPr marL="57150" indent="-57150" eaLnBrk="1" hangingPunct="1">
              <a:lnSpc>
                <a:spcPct val="0"/>
              </a:lnSpc>
              <a:tabLst>
                <a:tab pos="742950" algn="l"/>
              </a:tabLst>
            </a:pPr>
            <a:endParaRPr lang="en-US" sz="2800" dirty="0"/>
          </a:p>
          <a:p>
            <a:pPr marL="628650" lvl="1" indent="-288925" eaLnBrk="1" hangingPunct="1">
              <a:lnSpc>
                <a:spcPct val="85000"/>
              </a:lnSpc>
              <a:spcBef>
                <a:spcPct val="15000"/>
              </a:spcBef>
              <a:buFontTx/>
              <a:buChar char="•"/>
              <a:tabLst>
                <a:tab pos="742950" algn="l"/>
              </a:tabLst>
            </a:pPr>
            <a:r>
              <a:rPr lang="en-US" sz="2400" dirty="0"/>
              <a:t>Safeguard (GCIII, 13; GCIV 3, 27)</a:t>
            </a:r>
          </a:p>
          <a:p>
            <a:pPr marL="628650" lvl="1" indent="-288925" eaLnBrk="1" hangingPunct="1">
              <a:lnSpc>
                <a:spcPct val="85000"/>
              </a:lnSpc>
              <a:spcBef>
                <a:spcPct val="15000"/>
              </a:spcBef>
              <a:buFontTx/>
              <a:buChar char="•"/>
              <a:tabLst>
                <a:tab pos="742950" algn="l"/>
              </a:tabLst>
            </a:pPr>
            <a:r>
              <a:rPr lang="en-US" sz="2400" dirty="0"/>
              <a:t>Humane treatment (GCIII, 13; GCIV 3, 27)</a:t>
            </a:r>
          </a:p>
          <a:p>
            <a:pPr marL="628650" lvl="1" indent="-288925" eaLnBrk="1" hangingPunct="1">
              <a:lnSpc>
                <a:spcPct val="85000"/>
              </a:lnSpc>
              <a:spcBef>
                <a:spcPct val="15000"/>
              </a:spcBef>
              <a:buFontTx/>
              <a:buChar char="•"/>
              <a:tabLst>
                <a:tab pos="742950" algn="l"/>
              </a:tabLst>
            </a:pPr>
            <a:r>
              <a:rPr lang="en-US" sz="2400" dirty="0"/>
              <a:t>Respect for their persons (GCIII, 14; GCIV 3, 27)</a:t>
            </a:r>
          </a:p>
          <a:p>
            <a:pPr marL="1028700" lvl="2" indent="-285750" eaLnBrk="1" hangingPunct="1">
              <a:lnSpc>
                <a:spcPct val="85000"/>
              </a:lnSpc>
              <a:spcBef>
                <a:spcPct val="15000"/>
              </a:spcBef>
              <a:buFont typeface="Arial" charset="0"/>
              <a:buChar char="–"/>
              <a:tabLst>
                <a:tab pos="742950" algn="l"/>
              </a:tabLst>
            </a:pPr>
            <a:r>
              <a:rPr lang="en-US" sz="2400" dirty="0"/>
              <a:t>Respect for religion, culture, family, sex, race</a:t>
            </a:r>
          </a:p>
          <a:p>
            <a:pPr marL="628650" lvl="1" indent="-288925" eaLnBrk="1" hangingPunct="1">
              <a:lnSpc>
                <a:spcPct val="85000"/>
              </a:lnSpc>
              <a:spcBef>
                <a:spcPct val="15000"/>
              </a:spcBef>
              <a:buFontTx/>
              <a:buChar char="•"/>
              <a:tabLst>
                <a:tab pos="742950" algn="l"/>
              </a:tabLst>
            </a:pPr>
            <a:r>
              <a:rPr lang="en-US" sz="2400" dirty="0"/>
              <a:t>Food (GCIII 26; GCIV 89)</a:t>
            </a:r>
          </a:p>
          <a:p>
            <a:pPr marL="1028700" lvl="2" indent="-285750" eaLnBrk="1" hangingPunct="1">
              <a:lnSpc>
                <a:spcPct val="85000"/>
              </a:lnSpc>
              <a:spcBef>
                <a:spcPct val="15000"/>
              </a:spcBef>
              <a:buFont typeface="Arial" charset="0"/>
              <a:buChar char="–"/>
              <a:tabLst>
                <a:tab pos="742950" algn="l"/>
              </a:tabLst>
            </a:pPr>
            <a:r>
              <a:rPr lang="en-US" sz="2400" dirty="0"/>
              <a:t>Must meet basic daily nutritional needs</a:t>
            </a:r>
          </a:p>
          <a:p>
            <a:pPr marL="1028700" lvl="2" indent="-285750" eaLnBrk="1" hangingPunct="1">
              <a:lnSpc>
                <a:spcPct val="85000"/>
              </a:lnSpc>
              <a:spcBef>
                <a:spcPct val="15000"/>
              </a:spcBef>
              <a:buFont typeface="Arial" charset="0"/>
              <a:buChar char="–"/>
              <a:tabLst>
                <a:tab pos="742950" algn="l"/>
              </a:tabLst>
            </a:pPr>
            <a:r>
              <a:rPr lang="en-US" sz="2400" dirty="0"/>
              <a:t>Take habitual / cultural diet into account</a:t>
            </a:r>
          </a:p>
          <a:p>
            <a:pPr marL="1028700" lvl="2" indent="-285750" eaLnBrk="1" hangingPunct="1">
              <a:lnSpc>
                <a:spcPct val="85000"/>
              </a:lnSpc>
              <a:spcBef>
                <a:spcPct val="15000"/>
              </a:spcBef>
              <a:buFont typeface="Arial" charset="0"/>
              <a:buChar char="–"/>
              <a:tabLst>
                <a:tab pos="742950" algn="l"/>
              </a:tabLst>
            </a:pPr>
            <a:r>
              <a:rPr lang="en-US" sz="2400" dirty="0"/>
              <a:t>Does not include sweets, cookies, candy, etc.</a:t>
            </a:r>
          </a:p>
        </p:txBody>
      </p:sp>
      <p:sp>
        <p:nvSpPr>
          <p:cNvPr id="35843" name="Rectangle 3"/>
          <p:cNvSpPr>
            <a:spLocks noChangeArrowheads="1"/>
          </p:cNvSpPr>
          <p:nvPr/>
        </p:nvSpPr>
        <p:spPr bwMode="auto">
          <a:xfrm>
            <a:off x="-1143000" y="685800"/>
            <a:ext cx="9140825" cy="685800"/>
          </a:xfrm>
          <a:prstGeom prst="rect">
            <a:avLst/>
          </a:prstGeom>
          <a:noFill/>
          <a:ln w="9525">
            <a:noFill/>
            <a:miter lim="800000"/>
            <a:headEnd/>
            <a:tailEnd/>
          </a:ln>
        </p:spPr>
        <p:txBody>
          <a:bodyPr wrap="none" anchor="ctr" anchorCtr="1"/>
          <a:lstStyle/>
          <a:p>
            <a:pPr algn="ctr"/>
            <a:r>
              <a:rPr lang="en-US" sz="3600" dirty="0">
                <a:solidFill>
                  <a:schemeClr val="bg2"/>
                </a:solidFill>
                <a:latin typeface="+mj-lt"/>
              </a:rPr>
              <a:t>Basic Standard of Care (1 of 3)</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1000" y="2133600"/>
            <a:ext cx="9674226" cy="5484812"/>
          </a:xfrm>
          <a:prstGeom prst="rect">
            <a:avLst/>
          </a:prstGeom>
          <a:noFill/>
          <a:ln w="12700">
            <a:noFill/>
            <a:miter lim="800000"/>
            <a:headEnd/>
            <a:tailEnd/>
          </a:ln>
        </p:spPr>
        <p:txBody>
          <a:bodyPr lIns="90488" tIns="44450" rIns="90488" bIns="44450"/>
          <a:lstStyle/>
          <a:p>
            <a:pPr marL="225425" indent="-225425" eaLnBrk="1" hangingPunct="1">
              <a:lnSpc>
                <a:spcPct val="85000"/>
              </a:lnSpc>
              <a:spcBef>
                <a:spcPct val="15000"/>
              </a:spcBef>
              <a:buFontTx/>
              <a:buChar char="•"/>
            </a:pPr>
            <a:r>
              <a:rPr lang="en-US" sz="2400" dirty="0"/>
              <a:t>Water (GCIII 26; GCIV 89)</a:t>
            </a:r>
          </a:p>
          <a:p>
            <a:pPr lvl="2" indent="-228600" eaLnBrk="1" hangingPunct="1">
              <a:lnSpc>
                <a:spcPct val="85000"/>
              </a:lnSpc>
              <a:spcBef>
                <a:spcPct val="15000"/>
              </a:spcBef>
              <a:buFont typeface="Arial" charset="0"/>
              <a:buChar char="–"/>
            </a:pPr>
            <a:r>
              <a:rPr lang="en-US" sz="2400" dirty="0"/>
              <a:t>Sufficient for drinking, washing, laundry</a:t>
            </a:r>
          </a:p>
          <a:p>
            <a:pPr lvl="2" indent="-228600" eaLnBrk="1" hangingPunct="1">
              <a:lnSpc>
                <a:spcPct val="85000"/>
              </a:lnSpc>
              <a:spcBef>
                <a:spcPct val="15000"/>
              </a:spcBef>
              <a:buFont typeface="Arial" charset="0"/>
              <a:buChar char="–"/>
            </a:pPr>
            <a:r>
              <a:rPr lang="en-US" sz="2400" dirty="0"/>
              <a:t>Does not include juice, coffee, tea, soda, etc.</a:t>
            </a:r>
          </a:p>
          <a:p>
            <a:pPr marL="225425" indent="-225425" eaLnBrk="1" hangingPunct="1">
              <a:lnSpc>
                <a:spcPct val="80000"/>
              </a:lnSpc>
              <a:spcBef>
                <a:spcPct val="15000"/>
              </a:spcBef>
              <a:buFontTx/>
              <a:buChar char="•"/>
            </a:pPr>
            <a:r>
              <a:rPr lang="en-US" sz="2400" dirty="0"/>
              <a:t>Shelter (GCIII 25; GCIV 85)</a:t>
            </a:r>
          </a:p>
          <a:p>
            <a:pPr lvl="2" indent="-228600" eaLnBrk="1" hangingPunct="1">
              <a:lnSpc>
                <a:spcPct val="80000"/>
              </a:lnSpc>
              <a:spcBef>
                <a:spcPct val="15000"/>
              </a:spcBef>
              <a:buFont typeface="Arial" charset="0"/>
              <a:buChar char="–"/>
            </a:pPr>
            <a:r>
              <a:rPr lang="en-US" sz="2400" dirty="0"/>
              <a:t>Sufficient to provide protection from the elements</a:t>
            </a:r>
          </a:p>
          <a:p>
            <a:pPr lvl="2" indent="-228600" eaLnBrk="1" hangingPunct="1">
              <a:lnSpc>
                <a:spcPct val="80000"/>
              </a:lnSpc>
              <a:spcBef>
                <a:spcPct val="15000"/>
              </a:spcBef>
              <a:buFont typeface="Arial" charset="0"/>
              <a:buChar char="–"/>
            </a:pPr>
            <a:r>
              <a:rPr lang="en-US" sz="2400" dirty="0"/>
              <a:t>Does not have to be a hard-site, but keep IED / VBIED / Mortar / Rocket threat in mind</a:t>
            </a:r>
          </a:p>
          <a:p>
            <a:pPr marL="225425" indent="-225425" eaLnBrk="1" hangingPunct="1">
              <a:lnSpc>
                <a:spcPct val="80000"/>
              </a:lnSpc>
              <a:spcBef>
                <a:spcPct val="15000"/>
              </a:spcBef>
              <a:buFontTx/>
              <a:buChar char="•"/>
            </a:pPr>
            <a:r>
              <a:rPr lang="en-US" sz="2400" dirty="0"/>
              <a:t>Medical care (GCIII 30; GCIV 91)</a:t>
            </a:r>
          </a:p>
          <a:p>
            <a:pPr lvl="2" indent="-228600" eaLnBrk="1" hangingPunct="1">
              <a:lnSpc>
                <a:spcPct val="80000"/>
              </a:lnSpc>
              <a:spcBef>
                <a:spcPct val="15000"/>
              </a:spcBef>
              <a:buFont typeface="Arial" charset="0"/>
              <a:buChar char="–"/>
            </a:pPr>
            <a:r>
              <a:rPr lang="en-US" sz="2400" dirty="0"/>
              <a:t>Includes dental care, and could include mental care</a:t>
            </a:r>
          </a:p>
          <a:p>
            <a:pPr lvl="2" indent="-228600" eaLnBrk="1" hangingPunct="1">
              <a:lnSpc>
                <a:spcPct val="80000"/>
              </a:lnSpc>
              <a:spcBef>
                <a:spcPct val="15000"/>
              </a:spcBef>
              <a:buFont typeface="Arial" charset="0"/>
              <a:buChar char="–"/>
            </a:pPr>
            <a:r>
              <a:rPr lang="en-US" sz="2400" dirty="0"/>
              <a:t>Watch for unusual situations – geriatric care requirements, diabetes, self-inflicted injuries, other unusual health conditions</a:t>
            </a:r>
          </a:p>
        </p:txBody>
      </p:sp>
      <p:sp>
        <p:nvSpPr>
          <p:cNvPr id="36867" name="Rectangle 3"/>
          <p:cNvSpPr>
            <a:spLocks noChangeArrowheads="1"/>
          </p:cNvSpPr>
          <p:nvPr/>
        </p:nvSpPr>
        <p:spPr bwMode="auto">
          <a:xfrm>
            <a:off x="-1066800" y="762000"/>
            <a:ext cx="9140825" cy="685800"/>
          </a:xfrm>
          <a:prstGeom prst="rect">
            <a:avLst/>
          </a:prstGeom>
          <a:noFill/>
          <a:ln w="9525">
            <a:noFill/>
            <a:miter lim="800000"/>
            <a:headEnd/>
            <a:tailEnd/>
          </a:ln>
        </p:spPr>
        <p:txBody>
          <a:bodyPr wrap="none" anchor="ctr" anchorCtr="1"/>
          <a:lstStyle/>
          <a:p>
            <a:pPr algn="ctr"/>
            <a:r>
              <a:rPr lang="en-US" sz="3600" dirty="0">
                <a:solidFill>
                  <a:schemeClr val="bg2"/>
                </a:solidFill>
              </a:rPr>
              <a:t>Basic Standard of Care (2 of 3)</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1981200"/>
            <a:ext cx="9902826" cy="5256213"/>
          </a:xfrm>
          <a:prstGeom prst="rect">
            <a:avLst/>
          </a:prstGeom>
          <a:noFill/>
          <a:ln w="12700">
            <a:noFill/>
            <a:miter lim="800000"/>
            <a:headEnd/>
            <a:tailEnd/>
          </a:ln>
        </p:spPr>
        <p:txBody>
          <a:bodyPr lIns="90488" tIns="44450" rIns="90488" bIns="44450"/>
          <a:lstStyle/>
          <a:p>
            <a:pPr marL="225425" indent="-225425" eaLnBrk="1" hangingPunct="1">
              <a:lnSpc>
                <a:spcPct val="85000"/>
              </a:lnSpc>
              <a:spcBef>
                <a:spcPct val="15000"/>
              </a:spcBef>
              <a:buFontTx/>
              <a:buChar char="•"/>
            </a:pPr>
            <a:endParaRPr lang="en-US" sz="1200" dirty="0"/>
          </a:p>
          <a:p>
            <a:pPr marL="576263" lvl="1" indent="-236538" eaLnBrk="1" hangingPunct="1">
              <a:lnSpc>
                <a:spcPct val="80000"/>
              </a:lnSpc>
              <a:spcBef>
                <a:spcPct val="15000"/>
              </a:spcBef>
              <a:buFontTx/>
              <a:buChar char="•"/>
            </a:pPr>
            <a:r>
              <a:rPr lang="en-US" sz="2400" dirty="0"/>
              <a:t>Clothing (GCIII 27; GCIV 90)</a:t>
            </a:r>
          </a:p>
          <a:p>
            <a:pPr lvl="2" indent="-228600" eaLnBrk="1" hangingPunct="1">
              <a:lnSpc>
                <a:spcPct val="80000"/>
              </a:lnSpc>
              <a:spcBef>
                <a:spcPct val="15000"/>
              </a:spcBef>
              <a:buFont typeface="Arial" charset="0"/>
              <a:buChar char="–"/>
            </a:pPr>
            <a:r>
              <a:rPr lang="en-US" sz="2400" dirty="0"/>
              <a:t>Sufficient to protect them from the elements</a:t>
            </a:r>
          </a:p>
          <a:p>
            <a:pPr lvl="2" indent="-228600" eaLnBrk="1" hangingPunct="1">
              <a:lnSpc>
                <a:spcPct val="80000"/>
              </a:lnSpc>
              <a:spcBef>
                <a:spcPct val="15000"/>
              </a:spcBef>
              <a:buFont typeface="Arial" charset="0"/>
              <a:buChar char="–"/>
            </a:pPr>
            <a:r>
              <a:rPr lang="en-US" sz="2400" dirty="0"/>
              <a:t>Planning Factor</a:t>
            </a:r>
          </a:p>
          <a:p>
            <a:pPr marL="576263" lvl="1" indent="-236538" eaLnBrk="1" hangingPunct="1">
              <a:lnSpc>
                <a:spcPct val="85000"/>
              </a:lnSpc>
              <a:spcBef>
                <a:spcPct val="15000"/>
              </a:spcBef>
              <a:buFontTx/>
              <a:buChar char="•"/>
            </a:pPr>
            <a:r>
              <a:rPr lang="en-US" sz="2400" dirty="0"/>
              <a:t>Hygiene facilities (GCIII 29; GCIV 85)</a:t>
            </a:r>
          </a:p>
          <a:p>
            <a:pPr marL="576263" lvl="1" indent="-236538" eaLnBrk="1" hangingPunct="1">
              <a:lnSpc>
                <a:spcPct val="85000"/>
              </a:lnSpc>
              <a:spcBef>
                <a:spcPct val="15000"/>
              </a:spcBef>
              <a:buFontTx/>
              <a:buChar char="•"/>
            </a:pPr>
            <a:r>
              <a:rPr lang="en-US" sz="2400" dirty="0"/>
              <a:t>Property protected (GCIII 18; GCIV 97)</a:t>
            </a:r>
          </a:p>
          <a:p>
            <a:pPr lvl="2" indent="-228600" eaLnBrk="1" hangingPunct="1">
              <a:lnSpc>
                <a:spcPct val="85000"/>
              </a:lnSpc>
              <a:spcBef>
                <a:spcPct val="15000"/>
              </a:spcBef>
              <a:buFont typeface="Arial" charset="0"/>
              <a:buChar char="–"/>
            </a:pPr>
            <a:r>
              <a:rPr lang="en-US" sz="2400" dirty="0"/>
              <a:t>Hand receipt !!!</a:t>
            </a:r>
          </a:p>
          <a:p>
            <a:pPr lvl="2" indent="-228600" eaLnBrk="1" hangingPunct="1">
              <a:lnSpc>
                <a:spcPct val="85000"/>
              </a:lnSpc>
              <a:spcBef>
                <a:spcPct val="15000"/>
              </a:spcBef>
              <a:buFont typeface="Arial" charset="0"/>
              <a:buChar char="–"/>
            </a:pPr>
            <a:r>
              <a:rPr lang="en-US" sz="2400" dirty="0"/>
              <a:t>Chain of custody?</a:t>
            </a:r>
          </a:p>
          <a:p>
            <a:pPr marL="576263" lvl="1" indent="-236538" eaLnBrk="1" hangingPunct="1">
              <a:lnSpc>
                <a:spcPct val="85000"/>
              </a:lnSpc>
              <a:spcBef>
                <a:spcPct val="15000"/>
              </a:spcBef>
              <a:buFontTx/>
              <a:buChar char="•"/>
            </a:pPr>
            <a:r>
              <a:rPr lang="en-US" sz="2400" dirty="0"/>
              <a:t>Protected from public curiosity (GCIII 3, 13; GCIV 3, 27)</a:t>
            </a:r>
          </a:p>
          <a:p>
            <a:pPr marL="576263" lvl="1" indent="-236538" eaLnBrk="1" hangingPunct="1">
              <a:lnSpc>
                <a:spcPct val="85000"/>
              </a:lnSpc>
              <a:spcBef>
                <a:spcPct val="15000"/>
              </a:spcBef>
              <a:buFontTx/>
              <a:buChar char="•"/>
            </a:pPr>
            <a:r>
              <a:rPr lang="en-US" sz="2400" dirty="0"/>
              <a:t>Freedom to exercise their religion (GCIII 34; GCIV 93)</a:t>
            </a:r>
          </a:p>
          <a:p>
            <a:pPr lvl="2" indent="-228600" eaLnBrk="1" hangingPunct="1">
              <a:lnSpc>
                <a:spcPct val="85000"/>
              </a:lnSpc>
              <a:spcBef>
                <a:spcPct val="15000"/>
              </a:spcBef>
              <a:buFont typeface="Arial" charset="0"/>
              <a:buChar char="–"/>
            </a:pPr>
            <a:r>
              <a:rPr lang="en-US" sz="2400" dirty="0"/>
              <a:t>Can be curtailed for security / disciplinary reasons</a:t>
            </a:r>
          </a:p>
          <a:p>
            <a:pPr lvl="2" indent="-228600" eaLnBrk="1" hangingPunct="1">
              <a:lnSpc>
                <a:spcPct val="85000"/>
              </a:lnSpc>
              <a:spcBef>
                <a:spcPct val="15000"/>
              </a:spcBef>
              <a:buFont typeface="Arial" charset="0"/>
              <a:buChar char="–"/>
            </a:pPr>
            <a:r>
              <a:rPr lang="en-US" sz="2400" dirty="0"/>
              <a:t>Leave this up to the Commander!</a:t>
            </a:r>
          </a:p>
        </p:txBody>
      </p:sp>
      <p:sp>
        <p:nvSpPr>
          <p:cNvPr id="37891" name="Rectangle 3"/>
          <p:cNvSpPr>
            <a:spLocks noChangeArrowheads="1"/>
          </p:cNvSpPr>
          <p:nvPr/>
        </p:nvSpPr>
        <p:spPr bwMode="auto">
          <a:xfrm>
            <a:off x="-1143000" y="838200"/>
            <a:ext cx="9140825" cy="685800"/>
          </a:xfrm>
          <a:prstGeom prst="rect">
            <a:avLst/>
          </a:prstGeom>
          <a:noFill/>
          <a:ln w="9525">
            <a:noFill/>
            <a:miter lim="800000"/>
            <a:headEnd/>
            <a:tailEnd/>
          </a:ln>
        </p:spPr>
        <p:txBody>
          <a:bodyPr wrap="none" anchor="ctr" anchorCtr="1"/>
          <a:lstStyle/>
          <a:p>
            <a:pPr algn="ctr"/>
            <a:r>
              <a:rPr lang="en-US" sz="3600" dirty="0">
                <a:solidFill>
                  <a:schemeClr val="bg2"/>
                </a:solidFill>
              </a:rPr>
              <a:t>Basic Standard of Care (3 of 3)</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981200"/>
            <a:ext cx="9445626" cy="5256212"/>
          </a:xfrm>
          <a:prstGeom prst="rect">
            <a:avLst/>
          </a:prstGeom>
          <a:noFill/>
          <a:ln w="12700">
            <a:noFill/>
            <a:miter lim="800000"/>
            <a:headEnd/>
            <a:tailEnd/>
          </a:ln>
        </p:spPr>
        <p:txBody>
          <a:bodyPr lIns="90488" tIns="44450" rIns="90488" bIns="44450"/>
          <a:lstStyle/>
          <a:p>
            <a:pPr eaLnBrk="1" hangingPunct="1">
              <a:lnSpc>
                <a:spcPct val="90000"/>
              </a:lnSpc>
              <a:spcBef>
                <a:spcPct val="20000"/>
              </a:spcBef>
            </a:pPr>
            <a:r>
              <a:rPr lang="en-US" sz="2800" dirty="0"/>
              <a:t>Back in a fixed facility, the standard should improve, and may include:</a:t>
            </a:r>
          </a:p>
          <a:p>
            <a:pPr marL="576263" lvl="1" indent="-236538" eaLnBrk="1" hangingPunct="1">
              <a:lnSpc>
                <a:spcPct val="90000"/>
              </a:lnSpc>
              <a:spcBef>
                <a:spcPct val="20000"/>
              </a:spcBef>
              <a:buFontTx/>
              <a:buChar char="•"/>
            </a:pPr>
            <a:r>
              <a:rPr lang="en-US" sz="2200" dirty="0"/>
              <a:t>Right to exercise (GCIII 38; GCIV 94)</a:t>
            </a:r>
          </a:p>
          <a:p>
            <a:pPr marL="576263" lvl="1" indent="-236538" eaLnBrk="1" hangingPunct="1">
              <a:lnSpc>
                <a:spcPct val="90000"/>
              </a:lnSpc>
              <a:spcBef>
                <a:spcPct val="20000"/>
              </a:spcBef>
              <a:buFontTx/>
              <a:buChar char="•"/>
            </a:pPr>
            <a:r>
              <a:rPr lang="en-US" sz="2200" dirty="0"/>
              <a:t>Right to send/receive mail (GCIII 71; GCIV 107)</a:t>
            </a:r>
          </a:p>
          <a:p>
            <a:pPr marL="576263" lvl="1" indent="-236538" eaLnBrk="1" hangingPunct="1">
              <a:lnSpc>
                <a:spcPct val="90000"/>
              </a:lnSpc>
              <a:spcBef>
                <a:spcPct val="20000"/>
              </a:spcBef>
              <a:buFontTx/>
              <a:buChar char="•"/>
            </a:pPr>
            <a:r>
              <a:rPr lang="en-US" sz="2200" dirty="0"/>
              <a:t>Right to representation (GCIII 79; GCIV 102)</a:t>
            </a:r>
          </a:p>
          <a:p>
            <a:pPr marL="576263" lvl="1" indent="-236538" eaLnBrk="1" hangingPunct="1">
              <a:lnSpc>
                <a:spcPct val="90000"/>
              </a:lnSpc>
              <a:spcBef>
                <a:spcPct val="20000"/>
              </a:spcBef>
              <a:buFontTx/>
              <a:buChar char="•"/>
            </a:pPr>
            <a:r>
              <a:rPr lang="en-US" sz="2200" dirty="0"/>
              <a:t>Official photo/videos only! (AR 190-8; GCIII 13; GCIV 27)</a:t>
            </a:r>
          </a:p>
          <a:p>
            <a:pPr marL="576263" lvl="1" indent="-236538" eaLnBrk="1" hangingPunct="1">
              <a:lnSpc>
                <a:spcPct val="90000"/>
              </a:lnSpc>
              <a:spcBef>
                <a:spcPct val="20000"/>
              </a:spcBef>
              <a:buFontTx/>
              <a:buChar char="•"/>
            </a:pPr>
            <a:r>
              <a:rPr lang="en-US" sz="2200" dirty="0"/>
              <a:t>Copy of Geneva Conventions in their own language (GCIII 41; GCIV 99)</a:t>
            </a:r>
          </a:p>
          <a:p>
            <a:pPr marL="576263" lvl="1" indent="-236538" eaLnBrk="1" hangingPunct="1">
              <a:lnSpc>
                <a:spcPct val="90000"/>
              </a:lnSpc>
              <a:spcBef>
                <a:spcPct val="20000"/>
              </a:spcBef>
              <a:buFontTx/>
              <a:buChar char="•"/>
            </a:pPr>
            <a:r>
              <a:rPr lang="en-US" sz="2200" dirty="0"/>
              <a:t>Right to complete a capture card (GCIII 70; GCIV 106)</a:t>
            </a:r>
          </a:p>
          <a:p>
            <a:pPr marL="576263" lvl="1" indent="-236538" eaLnBrk="1" hangingPunct="1">
              <a:lnSpc>
                <a:spcPct val="90000"/>
              </a:lnSpc>
              <a:spcBef>
                <a:spcPct val="20000"/>
              </a:spcBef>
              <a:buFontTx/>
              <a:buChar char="•"/>
            </a:pPr>
            <a:r>
              <a:rPr lang="en-US" sz="2200" dirty="0"/>
              <a:t>Right to Identification card (GCIII 17, 18; GCIV 97)</a:t>
            </a:r>
          </a:p>
          <a:p>
            <a:pPr marL="576263" lvl="1" indent="-236538" eaLnBrk="1" hangingPunct="1">
              <a:lnSpc>
                <a:spcPct val="90000"/>
              </a:lnSpc>
              <a:spcBef>
                <a:spcPct val="20000"/>
              </a:spcBef>
              <a:buFontTx/>
              <a:buChar char="•"/>
            </a:pPr>
            <a:r>
              <a:rPr lang="en-US" sz="2200" dirty="0"/>
              <a:t>Right to visits by the ICRC (GCIII 126; GCIV 143)</a:t>
            </a:r>
          </a:p>
          <a:p>
            <a:pPr marL="576263" lvl="1" indent="-236538" eaLnBrk="1" hangingPunct="1">
              <a:lnSpc>
                <a:spcPct val="90000"/>
              </a:lnSpc>
              <a:spcBef>
                <a:spcPct val="20000"/>
              </a:spcBef>
              <a:buFontTx/>
              <a:buChar char="•"/>
            </a:pPr>
            <a:r>
              <a:rPr lang="en-US" sz="2200" dirty="0"/>
              <a:t>Notification of why held (GCIII 5, 17, 69; GCIV 78, 105)</a:t>
            </a:r>
          </a:p>
        </p:txBody>
      </p:sp>
      <p:sp>
        <p:nvSpPr>
          <p:cNvPr id="38915" name="Rectangle 3"/>
          <p:cNvSpPr>
            <a:spLocks noChangeArrowheads="1"/>
          </p:cNvSpPr>
          <p:nvPr/>
        </p:nvSpPr>
        <p:spPr bwMode="auto">
          <a:xfrm>
            <a:off x="-990600" y="762000"/>
            <a:ext cx="9140825" cy="685800"/>
          </a:xfrm>
          <a:prstGeom prst="rect">
            <a:avLst/>
          </a:prstGeom>
          <a:noFill/>
          <a:ln w="9525">
            <a:noFill/>
            <a:miter lim="800000"/>
            <a:headEnd/>
            <a:tailEnd/>
          </a:ln>
        </p:spPr>
        <p:txBody>
          <a:bodyPr wrap="none" anchor="ctr" anchorCtr="1"/>
          <a:lstStyle/>
          <a:p>
            <a:pPr algn="ctr"/>
            <a:r>
              <a:rPr lang="en-US" sz="3600" dirty="0">
                <a:solidFill>
                  <a:schemeClr val="bg2"/>
                </a:solidFill>
              </a:rPr>
              <a:t>Fixed Facility Standard of Care</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1624" y="674653"/>
            <a:ext cx="8229600" cy="960438"/>
          </a:xfrm>
          <a:noFill/>
        </p:spPr>
        <p:txBody>
          <a:bodyPr/>
          <a:lstStyle/>
          <a:p>
            <a:pPr eaLnBrk="1" hangingPunct="1"/>
            <a:r>
              <a:rPr lang="en-US" sz="3600" dirty="0"/>
              <a:t>Protect Detainees</a:t>
            </a:r>
          </a:p>
        </p:txBody>
      </p:sp>
      <p:sp>
        <p:nvSpPr>
          <p:cNvPr id="39939" name="Rectangle 3"/>
          <p:cNvSpPr>
            <a:spLocks noGrp="1" noChangeArrowheads="1"/>
          </p:cNvSpPr>
          <p:nvPr>
            <p:ph type="body" sz="half" idx="1"/>
          </p:nvPr>
        </p:nvSpPr>
        <p:spPr>
          <a:xfrm>
            <a:off x="304800" y="2003359"/>
            <a:ext cx="9372600" cy="5484812"/>
          </a:xfrm>
          <a:noFill/>
        </p:spPr>
        <p:txBody>
          <a:bodyPr/>
          <a:lstStyle/>
          <a:p>
            <a:pPr eaLnBrk="1" hangingPunct="1">
              <a:lnSpc>
                <a:spcPct val="90000"/>
              </a:lnSpc>
              <a:buFont typeface="Wingdings" pitchFamily="2" charset="2"/>
              <a:buNone/>
            </a:pPr>
            <a:r>
              <a:rPr lang="en-US" sz="2400" dirty="0"/>
              <a:t>Protect:</a:t>
            </a:r>
          </a:p>
          <a:p>
            <a:pPr eaLnBrk="1" hangingPunct="1">
              <a:lnSpc>
                <a:spcPct val="90000"/>
              </a:lnSpc>
              <a:spcBef>
                <a:spcPct val="10000"/>
              </a:spcBef>
            </a:pPr>
            <a:r>
              <a:rPr lang="en-US" sz="2400" dirty="0"/>
              <a:t>From retaliation / retribution</a:t>
            </a:r>
          </a:p>
          <a:p>
            <a:pPr eaLnBrk="1" hangingPunct="1">
              <a:lnSpc>
                <a:spcPct val="90000"/>
              </a:lnSpc>
              <a:spcBef>
                <a:spcPct val="10000"/>
              </a:spcBef>
            </a:pPr>
            <a:r>
              <a:rPr lang="en-US" sz="2400" dirty="0"/>
              <a:t>From public humiliation / curiosity</a:t>
            </a:r>
          </a:p>
          <a:p>
            <a:pPr eaLnBrk="1" hangingPunct="1">
              <a:lnSpc>
                <a:spcPct val="90000"/>
              </a:lnSpc>
              <a:spcBef>
                <a:spcPct val="10000"/>
              </a:spcBef>
            </a:pPr>
            <a:r>
              <a:rPr lang="en-US" sz="2400" dirty="0"/>
              <a:t>From violence, intimidation, insults</a:t>
            </a:r>
          </a:p>
          <a:p>
            <a:pPr eaLnBrk="1" hangingPunct="1">
              <a:lnSpc>
                <a:spcPct val="90000"/>
              </a:lnSpc>
              <a:spcBef>
                <a:spcPct val="10000"/>
              </a:spcBef>
              <a:buFontTx/>
              <a:buNone/>
            </a:pPr>
            <a:r>
              <a:rPr lang="en-US" sz="2400" dirty="0"/>
              <a:t>	</a:t>
            </a:r>
          </a:p>
          <a:p>
            <a:pPr eaLnBrk="1" hangingPunct="1">
              <a:lnSpc>
                <a:spcPct val="90000"/>
              </a:lnSpc>
              <a:spcBef>
                <a:spcPct val="10000"/>
              </a:spcBef>
              <a:buFontTx/>
              <a:buNone/>
            </a:pPr>
            <a:r>
              <a:rPr lang="en-US" sz="2400" dirty="0"/>
              <a:t>Treatment of Females:</a:t>
            </a:r>
          </a:p>
          <a:p>
            <a:pPr eaLnBrk="1" hangingPunct="1">
              <a:lnSpc>
                <a:spcPct val="90000"/>
              </a:lnSpc>
              <a:spcBef>
                <a:spcPct val="10000"/>
              </a:spcBef>
            </a:pPr>
            <a:r>
              <a:rPr lang="en-US" sz="2400" dirty="0"/>
              <a:t>Treated no less favorably than males</a:t>
            </a:r>
          </a:p>
          <a:p>
            <a:pPr eaLnBrk="1" hangingPunct="1">
              <a:lnSpc>
                <a:spcPct val="90000"/>
              </a:lnSpc>
              <a:spcBef>
                <a:spcPct val="10000"/>
              </a:spcBef>
            </a:pPr>
            <a:r>
              <a:rPr lang="en-US" sz="2400" dirty="0"/>
              <a:t>Protected from sexual assault</a:t>
            </a:r>
          </a:p>
          <a:p>
            <a:pPr eaLnBrk="1" hangingPunct="1">
              <a:lnSpc>
                <a:spcPct val="90000"/>
              </a:lnSpc>
              <a:spcBef>
                <a:spcPct val="10000"/>
              </a:spcBef>
            </a:pPr>
            <a:r>
              <a:rPr lang="en-US" sz="2400" dirty="0"/>
              <a:t>Respect their person and honor</a:t>
            </a:r>
          </a:p>
          <a:p>
            <a:pPr eaLnBrk="1" hangingPunct="1">
              <a:lnSpc>
                <a:spcPct val="90000"/>
              </a:lnSpc>
              <a:spcBef>
                <a:spcPct val="10000"/>
              </a:spcBef>
            </a:pPr>
            <a:r>
              <a:rPr lang="en-US" sz="2400" dirty="0"/>
              <a:t>If possible, females search females</a:t>
            </a:r>
          </a:p>
        </p:txBody>
      </p:sp>
      <p:sp>
        <p:nvSpPr>
          <p:cNvPr id="2" name="Content Placeholder 1"/>
          <p:cNvSpPr>
            <a:spLocks noGrp="1"/>
          </p:cNvSpPr>
          <p:nvPr>
            <p:ph sz="half" idx="2"/>
          </p:nvPr>
        </p:nvSpPr>
        <p:spPr/>
        <p:txBody>
          <a:bodyPr/>
          <a:lstStyle/>
          <a:p>
            <a:pPr marL="0" indent="0">
              <a:buNone/>
            </a:pPr>
            <a:r>
              <a:rPr lang="en-US" dirty="0"/>
              <a:t> </a:t>
            </a:r>
          </a:p>
        </p:txBody>
      </p:sp>
      <p:sp>
        <p:nvSpPr>
          <p:cNvPr id="39941" name="AutoShape 6" descr="data:image/jpg;base64,/9j/4AAQSkZJRgABAQAAAQABAAD/2wCEAAkGBhQSERQUExQWFBUWGRcYFxcYGRgaGhkYHxkaGhgaHxgXHiYeHBojHxoaHy8gIycpLCwsGh4xNTAqNSYrLCkBCQoKDgwOGg8PGiwkHSUpLCwsKSwsLCwsLCwsLCwsLCwsLCwsLCwsLCwsLCwsLCwsLCksLCwsLCwsLCwsLCwsLP/AABEIAMIBAwMBIgACEQEDEQH/xAAcAAABBQEBAQAAAAAAAAAAAAAFAAIDBAYHAQj/xABDEAACAQIEAwYEBAQEBQMFAQABAhEAAwQSITEFQVEGEyJhcYEykaGxI0LB8AdS0eEUYnLxM4KSorIkQ8IWNFOj0hX/xAAZAQADAQEBAAAAAAAAAAAAAAABAgMABAX/xAAoEQACAgIDAAEDAwUAAAAAAAAAAQIREiEDMUFREyJhBDKBccHR8PH/2gAMAwEAAhEDEQA/AOgxSrnGJ4pdXa7cHo7f1oY/a7F2zIvM0cmhgfY11/VRy4Gu7WCFfnM0E4JxNbf+GuXCEX8S2zE6eJFj/utfWinaa+TZDNoSgY77lZNYG9YLAayBsNYE66Vz3TtFKvR1scTtZC4uIVG5UhvL8s1l+3bQcNeQiVZwDuNhcXbzt/WsF/hyP7U/vnIgsSJnWT96d81qmhVx07svYHA33LYi4xORlBnX8W5LAR/MJVieRIHKtrwrs5hr63c9tSwuv41JVsrRcXVSNg4HtVCzjMMOENY7wC6wZypnM13vM0zzmABrtFUOy/awYZmW6GfvCmqwYIGXmROmX5Uyxi99BdtaDbdhrKuSmIvWggBcghsoOwzQGBMGNdgSaL2OM2rVsAXLx3g3TLHU6yy6g8tdo2oRhe3mEdSGu93qWa1c8JZp01yGdI/NyFA+I9oGvEwRlMwIBAH+oan1rlfI8taOmPGq3s3eE7UI1xUIgMYDgjLm5KwOqk8jqCdNCRJyK5JYPh5H1hh6EHceoroXYjENcwNlmOYwyzrsrsomecAV18PK56Zz8vHj0WuPf/b3AN2AQf8AOQn/AMqv5apcX17lf5r1v5LNw/8AhRCKveyIyKUU+KUUbMMilFPivIrWYbFKKdFKKxhkV5T4ryKJhteRTiKUVjDCK8inxXPe2eBx1zFqtq4yWnNsJBIXMdhI1mQx9ATUuWbhG0PxwydHQruCUjxaiRoWABM7EZtR5HemcR4mgSSQhEgFiFVRtJIEZR5eQrkPGeAYpALjX2a2diHmZnrqNKytyy3iJdjvzP7/AN68uUnJ2zvjFLSOt4rtOEa5auGSsQQMykVmeLcLt3/xLTgEcwQCNdIJIJHlqRQ7D2/CgO6j6VJhXg3QTEiRrp8QnfqD9KVSC1YLxQdARe5mO8BgT0Yctt/vUtjjl9bXcls1oHRTy3iD/L5bU3jOIzKCNBAVhMg+fzoZwPCX7pdEUsojU6AdNTz/AK1aN+EHFCuYnU579xWnVe7Bj3zUqL2rWniALDQnzGn6V7Wy/I+KILuOcj42Pqahzk7n7VeXg6oAcRft2QQDlnO8HX4RtVjGYrCYe3be3ba+bmYqbhhYDZZyrvJDaeVNTIjsZ2jv4iAxBUZVhUG2gid5NbK3/D0d2rC41okAlLgVspPIsuXX2rmGM7U3Lwysii2GzBbYAAIBA+QJ586kwPa+7adWS7dVlnLJzRIg6EncabUVKk/QOL8N1xPsPftgsFF1Ru1uTl9QdR1nbSstfNsHKWAYRIOnpVi521v3rN12uEsjW2bSNDmE6bawNBU+H7U4K7bHf4Rbl0nx3M7iRygKR4hPPeuePJyL96X8f4/6PjrsHpaHKCOVX8H2ZuXyAoCBhmDNIBExpAJPP5HpRDD8N4XcYFC9smDkDxr6XAT9TVtF7p4s3Li2EU/8VxvqTDCMqiZ25VR8iaBGrAvGP4Zsq97/AIi2R/nFzXr48pkedZ/EYA2zGqHYFTpp0K6GumYjgqHDPfxGe5caAltncasQq5oIPP4QAYGuugt43sJhCioym2YjMhYkHmxzkqB666Ult9nTCWJzTstwe7i74Q3SjHNDb6DUiP3+tdx4fghatW7YMhFVQesACdOu9Yfshw3B4PEMrYi1duSBafN4lBkMpAJUEzvPyrocV38FVaOTme6BeL1xOHX+UXbn0VB/5miMUEw2LL8TupGlqwonzZw36fSj0VZEBkV5FSZaUUbMRxSinxTbrBVJOwBJ9BrWsxFeuhFLMQANyeVe27gb4SD6EH7Vy7td2hu3Zm6yWycoRdAdecanTearYXtfi8KV/GOIRoAR2Lb7Qzagj5VJ8tFFCzrkV5FB+ynHGxVktcCrcDEFVJ0X8p116j2o1FVUrVoRqtDIryKkivIogIbrZQSZ0BOm/sOtATw24zYZ7zP3netdyCclsQ2RNNM0DVt9TyE0exN8IpZjAGprBY3tdbdiWkNIyx4gQDsRy0n+hrz/ANRy3PBdI7ODjqORW4nxcXbfdyGAJ010mSvQ88v/ACmsGqnvu65BpPmNCP0+RrQXLvjusPhZmb6/PzrO2eKKLjuNSxPy2Fcvd0dHQeFsyWJIAJ00gggfahmL4gMxCDPIj3/pTma5fGvgSR+/OvMRhlsElTrHP2oRVAewfewjlS5IAPL38qvP2qWxhhbsAm5HiJEBSdz5mduVDb+MYqQAIPQHqKosw0BA5ydZ1j203q8SMglheLwgBOv78qVDc1KtgjWzc8O/hgHl7+KRbYMZkWcxnXKzkaTpmI15aa0uJrh7YyG3bvd1FuzqT+EJYE5TllmYlm33A3kEMP2ftNl7y810wPCsvHlCSB/1CrmK4bbs4e/etWyr20BUsEI1cCcssVbXmTzqt/BKjBcVFzMO8lZEhQoVQPJQIA9KpMWiJ06HUfI6VpO2RJe0TuUUn1IBNZ9hQMRW9Q4gajkAOf8Aliql3BHz9oNW8NbJY1eGDMaEH0P9awwc7L9nO4t28RcYu9wFraGYRJKhiObGCR0EHnoXvXi4QQIa7bQDrDgt9h8xXnE70qgX4VQKvIZVED3Ig+9DmuhVw7bmS4JJgeKNvMg/IVzt27Hitmn4vxwqzEqpW2xZVmZYElQwP+aKx17FYnEj8S4xP8uoE89OtXuLXS2YjxQTp996gwfEMyCYDaA9R+9qVP5LUUrnZ0FQ1sw/TbbcGui8G/iEhxFjBlCSVto10nL+JkE+BhMZvDM671kWQab6nTUjWD09qp/4a3ccd8CRIBYHxgTyB3jXeuji5KI8kLOgdkibnEcfcYCVKoDM6Zn28iAPkK2cVzTsLxVbWNuredVZwEWNmaVI1G0j7106K7IStHLJbGxXkU+KUUwBsUy4BBnaDPpzqWK8IrWY+fOLX7V2/cKs9xFY93mJAjcTt+/OqbMbUsqBivUnw+mldH7ecDt2LU27YX8QsCEAXK8ApmA0KsAQDuGMbGOdYriBCNIgbDlXDOLi6PQ41CULOg/wvuXbrG6FIt+K25kfFCsI5nly510jLWV/hdgynDkJXL3jPcHUqTCk+cL8orWxXZxrGJwzdsjy14RUkV5FUsSjL9reG3cQ1m0jBEktcYmIA0AA/MT4oHUa1iOKcNtWLqqpLEzIkaa6CBtpGvOumcWxRXmoWD8Wmv6np6c65Xxq4DcdhBIJ11ry+WVybPR41UUjL8e4gwZ7Sb6g+Q/uKg4VZXnuPtprFQYy/Ls+8sY8+Q9oH2p9pNZGgMCsloTLYWu8R5IMx+lNbAt8V0iY2+1W7OCtqoYwABuT/WqOLxneQAIA9/typB/6i4hi0yFF10G2w1rOX2g1o1w9tQSSD6wKD4wjvFWEKnc7xvzBp4CzT9K1tTG/zFKpoXrSqxI7i/hUxAA8v0oPxtgcHjSG1yW1Pl+Ih26QR8jRW8GKwpAnckT9KF9obJXAYkTJi2SYj/3bQ8+lGySMj2w+O0P8i/YUAJo92uX8RP8ASPsKBpENMzuOlAZD8Mnxen61Kabg+Y6hvt/anVhkaqxZtjDL3jCYESdiYA0HmKDJiJtorNuCyjmFB2+pPzq9heGo1vMTOUkAgn8vPeNYnbnQy8rNZVEUNBcIZEqNDEecNz2rn9GWgkLhAM666H2obft+MMIka/2pv+KcIpYQBG5jfQec025hmYAB1Fwz4TsNtMwbQ6geJV1ouNFM0WsHxKTljxjX113+tEFuMSSUAMmN/wBmsbxLh9+y6u4ZTyP75UV4V2jLHK0T9D9dDQcWlaGjNPTCOP4XdxN7DW01d27vMBG5zSY5L4j867xg8ILdtLayQiqoJ1MAQJPXSuUtwMOEV81t91dT8LafPl0M86JYTtZjcHpfX/FWR+cfGB5n/wDoH/VXVxSpbOfkjb0dKivIoTwLtbhsWPwrgz//AI28Lj/l5+omjMV0WQorYrFJbGZ2VR5kCfITzrHYziltcQcQhKsVZZLFlI0MkGQAMo2gb7zRftj2ZsYxVGIZkW1mdSCIJOhB01iAY8649xTs6Uvtbt3A1uYBzQpB12kgH/L6Vy8s3dJlYw1Yd49xi/xNVUXkS1BbILbQWWT4rjaZoBjKdBMisa/DHtuQ6HN0Mfv3o7f4VeW2iXGFnDqXZXIIJzKdJWZDiRIEeUUH4hxe7cvZQZ0yroJiN53zbn3pPufZSLoJcE7e4zDFFV81tdAj6rHTyHpFajBfxgu97+LZQ29NEkMNpILEg89CPeslxLs8lpysO0QV1BkzqCAAQIoPfteISMgOsa6b6SdeX1qim/BXC3s6lxj+MFu2JtW8w6sTMwN1Xb50Ow38QsRiMbYw85Q+RmywkAp3hWdTMedZHAdnrQuq7xcTTNbJKhuglSIHP289OgdjsVbaGRVVyCxhVzbwuYjWACND050suRhjxqyx2mxjGcoOYkjOSAB5Bm2/5Y9657xm7AZDqWDCddfnrtNavjLd5dd9clvQTzPLTlJ5DYA1ieM4kFnj8ix/zHf9K5k7Z119rYHS1J15aAVL3hG2wO3WP96fbbwxGtLDAFj/ACiqHMgrbwz3QC+i6R6VbuBVgDQQelRri5UAmBGsa/barDYDTNmRRyzuiz6BjJpKbLJpFG/HSaCcRZYOke1Fr14yIGYDeDNC8RcFxgNJJ2qkULJgxLLRoDSrQC2BypVS0ROt5hFDe0ZnBYnzW2P/ANqUZtcOuExljTdiB9zVfjPDU7l7TlXzxIU7QZGvWYPt50SRz3tn/wAS3/pH2FZ1q0fbf/ir6VnWrDIlwreIfvkatYbDhgSzBQAeYkkCQAD56e9DluQwPp760d4BjEtXJuILltiAwImBuGj9PWjVhssYPD276CHYKgTMohZc5pOsnZRt0869u8M7i2WB0dmC6DUGCXnqTKjyB61dfDZ8ZiVtJ4XysgEZT8OYrGwOfSak7W3MotWMuU2kUNqZmDI9iTUOpMd04plPhvFrVrBuFX8YEp8TQNobKTAMHpy5VkruKPiU67Hz1Gon5fKirW9z1GvqKDlJuuJj/amuxUeYjEO/iZixgCdzA0160sJZBugFioLatyA69fPSanCiNtf38qgOHIk7afOsmGjqVkOr5G5ARrO5AWD6j6VMmOVixzFGkx0gbfvTepOEYOLdstrcyIGMkwcokanSo8RwkBf8+m2xk9PIfanlsJU4vwWy8MFZLhg5rfWJBI267a6Vd4H2px9hlRgMZbJVQZ/EEmB4hJ+YYedQcQuFGULJK+KAJ0AUAwOQ2q72cxPeu1wrlC6tECRBA1Pnl3PKhlRT6Vxso9sO09+LiMDkDBQSBBbxMcsTMQFmdayWMtMhs978PejONCygEFiNwdv7Ua7ZYu5ea1asqWGfwpoRmHMkkgk+bHcDnWNtW7138S5cyrbb88ls28BYnpM6VNO3YjVaN9xPt6z2r1tbKW7WUxs0gfACSN/6/PCngly5mvW1WBmZra6FF1kgNuPeddqbjOIW3uzBEgSPy5tpjlpV3/8A0oX8JhKxM/CZk8+m09a1tDUmVsR2qv3I1QfAJA6CAd4mqB4izMC5mGPIfp6CosZiQcx0GsgT5zz1pPdUDLBg6n0501IS2aTCXs6sZkZTzg6xzrVdhsTkt3FZVViUFpWcKWkNmMtEbDQSa55wPFsr5Y3OoMHStDx/K1lARMEyMwHLwkDnvvEClrdFL9CPHeNMVeSCFJMjZm2HqBr8zWa4dwnvkueLKR4iYnNrPX1+VUODcRWzdzFS0BgNRoSIG49vetpg2tslxkCiVAMcjBkbDasoUzT5bVJGd4pwYYe3mZ5zEKoAg+ZMnl9zVDBZV11nlz+fT5UZwvBbl7vbl0tADhFMyTBgmTpEwB+yLuAAAc5MnrRaFgSgu5zCAskcsxjSZPpsIqdMIv5knprufnTeHmBzIk8iY168qIJamSG/r/vU2WRE2ghdAI9aqY/h2fVBlYA6+frRFLWp5nqeVe3BAJoKT8M0gZawLkDPo3MaUqLlPsPtSrZsGCN3cDE6/UwfrTbqiNWH1P2FNtrrXl+2Y2J9K6jiMF2zvo16Ax8P+X+9AHTbxD61e7QT37z1oYxoDofduQAOgcyD5dKLcGQLbWNDKH1kifvQCdT/AKX/APE0ewB0sjzT7igxjpXYHh2XDLfYl7t582upgEqm2sAgt8vKsp22b/1t4b+KhPAR+KVOkqQDz0/tPyqfF4JjcInMTJHmPeoSlT2UxtKgfyqng8ESS8DU7EnbzA9KIXLJmIPnVtraqJJykg+TedK5fA0Y+sDvw4GTrpzEj5Gtl2WwVlrOYWrZuISJA1JGoJnY0DkCANZ20o12ccLOVYZm8Z3kAeEROn5tQN6pB7BJaC9nHGSEtkgakSQ0nfQ+fKfSrC438QIRBIBg7nwkmPIRE0+1iAQCCCDt8p+wr3F31RGuMNFBO0mOg9asiQN4vxi3Yt96xKuqyIE6GCFPkTHTX3rE3e1+NtszLcCh9SFCx9RP1qzigcQlxmzLbzKmWSSNGK77QAxk9fOve3PArVu4gwx7u3EQ7EzEa5up6Vdfp5uGdaEfNFSwvYPtcaNwqXuQwzTHPQxE7eIKf6VW4hxA3oJOWJEbEmdz++tB8RgCBJZT/pOvyip7GwlhIGgAJPvFcziltFOyFRJ6a0+4NI3/AEq9YwKkc1J1k86nucJXJIMnqP7UMhsGVMI2RR4Z5RGhqtiEGu4jlzAq4gYASunl5edD8aNNDJJ1jl6zQT2LT9LHBrZN6YmRP2o5xtj3IBkxmPvpGnkCaD8DHjJnlAE7aiTRvipHcDxZSW0MH7dK1/cOl9oAw2Ca5buOoBFsAt7mNOtarse2bD3BzzEf9v8AesnZ4jdUkFiAYDQBqPMDejvCe01nDIVCO2Zp0yjkANyadk6s0GKfJcZgZDrDA/l00AA66maDrh0GIRCAwZC+o3af7/Wo8b2kW8zRmtkJ4QSCCZJPvGgoTjONZRaMZriBgTPIn+kfKk7HjpGgxb5rDiF6gLG3t7UG4cxQAE5HAGjaSJ219atY/ihuKpsmXYAQM0gETuQFBB6E0JxPD3gG+SuujHxdBrEnpWa8GT9NLZug7zm5j+3SnO0+lZWxi2tmO8DppH5l+Taj6Vaw+Zi0Ocq66yQPLXpUZcbWysZpmpF0falWSPahh/7U+cx9AKVDCZs4G8fte/IP87a/ZJ+tRDi73NSXGXX43M+Wpj6UUPZVJkO0ctBMev0q3Y7M2gN3PuB+ldTRxpnOe0DE33JiSZ021150Mc0V7SLGJuDkGj5aUKYVgogX83kjn/to3wZ8xtASTKbe0nShtiwQwc/DqP2KJWuLLbIIkRyBPy0qU5NdFowtbCPZvAm9i7ShgktJY7BRq3zGnqRRDjKZL7KCDlbKGUyJ9fP70K7O3g99VU6uGUbifCSB8wPlWj4zwbJmYHwA5R/MT16RryqU3dFIqinIdA0Qw5VTv2VOrbnb9BrV7AXNY/Nz/Q1NicCG5cz8j+k0kGNJA1QGmN10NW+FBjcyrEncmNANdNNDtUS8PVRrE66iR9Jp+Cu926lesfPSrqRNo0D4NVMooBII0MHXTNMxI6wTUOPt3DZdWhxlY66NsTykfKKnt4wayCCN/wBd6nVwfeqWSo57wDErcs4hLo0YqwE7Msxrz3+lRcYxJv5bYUsRA/3NGV7B33xJsYUhu9JeTIFlZ3Zto5CNTG1bTiX8Ob2Gtg23/wAQQPGAuRpG5CyZHpr5V6EP1clxPjr+fwc0uBZqZksJwbCW0WbJvOQMxuOyINNglsqx9WYegqre4dhwWKW+6JiFUlk8/wDiEsP+o/09xGIPpVK9i/euRpVRbJ9jwomACfQVU7hfFIjUk9fOrFviKgeHL9jUNy/mcRHi5HY+/I1KXH8FIz+RlpRDAAaTQbGYcAid9/bb9+tabGcOe2pMQDtNA+NL4VI11Kn2ikSqVDtpqzzhFjOSYgRH61Z42x/DT/URHnA/SmcDueCJ1nXykn9BNEjhTcI6D+xrX9xVxS4rM+vDid5PWPprSucLEaq0Rv5+21aUlQOleKynnNUyOajM/wCDGZTm0UqSduYJ38qNYHhltnlxnLLu2uv9oIqyOFC4fCcrctN6rWrrWiFKgtJ5nQk6nzXWaWT1oaPex9vC6QF+BiDrGm6x9tOlWeLKly2VJGYxEan+1R3MO5JLMdthoPpUdrhyqTAid+lRUi+IHudnmADIc43giDH2qPCXspcQYI1EbECTI5Vo8rZZXbb19KHcQwhD95pqSG9Z/p9qopXpk3CuiPB9krjorlsuYTHQcvpSopb4ndYAjNEdPalTZE8TeYG/GjCfUn0O3oPnRd7oC+EL02n70AwfE7D7XrYAIUknTMdhoNzUGJ7aYa3ntu/jUkFVVm1k9B+5o5WxMTPdqCj3LpZQCqKVyqq5mZoliBLACfpWVdBHKjXE+Jrdus6q5UgCCp2HUGh93iCREfMCg5OykEq2R2/gHkfp+zVe6q9Kf/jliND6UxsSn7Ipa2PNxaWPwW+zmIFnF2LhGi3FJ9Jg/Q11XtQVgSSBAGmpnnA6/Tfoa5LhSjOoGksBv512DGYW26i7cIAyxbQ6afzH10iAfbWlnQInO7mMfOSvhynQT9D1oxZx/eWiwIUjQzyNBeJWil59IU67yK9wDkNlGzhs3pBMjzqdFC7hwwVg+sQFPX3ptyQrHnE/0FPu4xAoXNMRyM6eXKoWxgKkgGI3Ij5c6KZmjUYTGLcRSRGYCQakt4ZZBU6TPUcxH1oDwvjlpVVLkqyj4o03MajUe9GcPBg23BXTYgjz25mrog0dI7OYEphg6kKXGZjlBJ1OX2j7nrQ/inHnttld0PPUQR7EDX0NHezV3NhrX+mPkSKG9oz3dq5KBhACk7anY9Y39qoaLOEdq+Lj/HX/AOUtPh5EqCfrJoRcumJBkdaXajhzWcS4bZ/GpG0Hl7H9KHWbrLqNuY3B9aYR9l43Vb4vCevKpLgOWQQY2IM/Sh1yIkbcx0/tVeelYwfsccBtlJYNyG6z111HpRHtHhMiBwvgvwyRHxaFhHIa/WslZfXWtlwF7eLRbN/PmtGRlIGZSIEkg7abeXWlaGi/AN2UwrNfZZAUQzKfiPLSTpvrvWy4teKhLSwJ6fvah3C+Cf4XGXVzSrLFtjEshYMSJ1kZQpHn0ibHET+M0SYU/wBOfrU562NG3pkdqyJ8P/Vz/sKdcwcmCZ3319KV2+bNjMujHKBIByk7nXSRUmCx1wrldmuAj8+pVuqsdR6TGtRKUVMG+S4vrEHkenmDyP6152iwhyZtAZBPIEdCfI1f4jhfArKScwOsbaZh9R96biTnthyfynTz/etViybRRuYgZQBqzQB++lU7qFyV5D4ulNs3SwtHyIJ3Oh29efvRC3aWd/7/AN6lVMsnaKuAwpJnZQfCBPv9qsGwHBB5Ek9Yg7edWb7hY5axr6daZbtASRPTfSaILM83D3nQT50q00AcuQ6UqfIXYG7P8HS+blhma2uYOIALaBucgTtrWw4DxVbFy5b+EmDmUCX9SNTA2k1hOHcRbDXGYLuPhBn3B5Rt86p8V45ce+ChyqACsHU+ZI+1F3ehFVbNx2wvvet+C5cJzSQWOukaa+lZrD4VgACPWrOB4rcdfEw+QqniOINqQ3239xS5yeg4RWxl+yuuizrPhU9PLzqpYthlaQJDECFUdJ2HrVy3ccglgI3nT9mnNbleh/ZrZUM9roGWsFmYKEEsQB4dyTA+prsvaDHCygS3h0YWwFLshyqAMoAIInb09awHYfxY/DhgIFwHbpLD6itf2tuC4xBJOXUKIAnWS3np6x056bsEVRkOI43PJgT5CB6ACrXZK0r4y2twmCtyMokghGYac5gj5UOut44jQjfz10o72ItK+NAI+C3cb3GUfqamkUbPeOcK7u6ZQJm1CggwPbQH05zQtrGhnWTWj7SqJELBJgHXXkACfi9T7ADcJou58vemFAPEDlvAROdY1nw85A68tascOwrvcC2sxuEkKFmSYnSK1WE/h8926l27cC2mUNCqS4kfCM3h5TP0rY9muzuHwTF0W7dfYM4QZZ3ygcz19utVVk2P/hPxh3s3rN0k3LTzB0IVht6gqd/5qL9q7bXyiJGUaySBLEwBB1JqPiPGLdi9Yu3EFouxtsxyyVIkZo5Bgp12E9aJ48BWRyNAR86qhDn/AGm/hy+LLWUy50AIc6KGics7wdvrXFzZKsynwspII8wYI+dfU1rHAM7LqzER8vsIrknb7+HIyPisKrs4ufioPHIeSHVVEiDuNd50g0bNRzEXYPI15csSMy7cxzH9qbz1EUgSpkGsAhor2cxht4m2ZiZUztBH+1UWyttCnpyPp0p2Cu93cRonKwMdY5UrCuzqzYlXtGBmYCc8iAJEwI0086qYy2XaQsCN6EYzFtdLWLiG24MaHVWXUHoRO+u1F7F/OAsgDce9R7RaSpkeG4Qjo4csGbKsE9ASCB7/ALmq1rCtbkFs0aDSI5a60ewuIzLlKl0BEFSA6HqpbRh/lMc4PKouL8OLkG0buvxA28reWslfrypK8NZQTEhbTqdYUsv+o+FR7lgfY1BxW2luNdgJHoAPrFS28IbcM+gUyFJkltgzHbTkBMedBuLY7MSIktoBTpCtknZ/Cl7bt/KWY5ugURHuTVuzY1nKBGsncnel2Z8djE2lzZ4twNBoWIO+w0GvkasXLTW1VLhCvAJ1DQCeceUUr7HXRTw+KzyzRA0Gn9etQsGL6tA2gbR+4o3Z4egt6rmFwlgfhAXbdtN5+QqhisOFIysD5TJ+gj61kEaLJ5NHtSpobyr2iLRlb9uC2kSDouub000qjfw5LggqdBoo3/vRfHYYWyQHUyPEEkgH/UVGnpWx7Mdhrd2wmIZ7tq4SYyOEBGysDlzAEdD9KexKMNhMaF0Ole3L6Nsf966mewqgyuKxSt/P30/QrrQntT2XYYS61zGX7gQSqsqQWGg5SNdJHWl0Ew9u5Oh0QbA8z19KlGToJ9qbgOyOJuAEIyqfzXJtpt/M2lGOEfw/a434t60ttdWKOHY+SgcztJ+tK4r5HT/BW4Bet28VYcACLibADcwfvWu7RW+8lc+Uo5GaI1k6H+op+A/hthRmZBea5+QXZAR4kMQoXMBoTrWpucIDAgszZzPh8QE/Ecx1UTOgO1BpGOWiCsAEZdNf79d6vdlrr28WLpQ90qurO2iklTCifiOaBAmtti+F4dbmUC2DOsjUegy9B1FecV7PtcKsrgBRoGkem2kdRRjSJylPxAjtGwYBxJmSdyxI6k6xPIADajXYPsXbv2v8RiFLKT+GmoBjdjzOug9DVTjPDMS7i6AACJypyPMk/mPQ8uUVvuzY/wDT2kjLkRAREQconTlrNNxxVhk9aLS8OTQKptgQAAqxp7TQnjLG0bjsgy20Z5AIkAaAeZaBWi1H96yH8TOPdzhe60z3vCB0QQWb7D38qu1YilRyHGcUxOJxam/JSCBsQN25aAnbXkBWx4D2zUqMLckmItPO4EkofMbjqJ6Vi2ukAa6nU+n7FDb2Jz7HLBBBG4IOhHoa1UqBduzsQxGUggSD1qyOMZQ4U+JysdFjn6z9qwHZ/tqtyLV5sl3QQfhc8ivmf5flNabz+VTZRAHtT2K/xxu37IW3igSzINEu9Yn4X89jz61ye9ZKkqykMCQQdwRuCDsfKu/YHH5HDNMAk6eYIP3oZxzsBY4kWvJntXdV0gq5jwz5r9oHIUyYrRw+PSifZjB95irFudGuID6SJ+k1UxmDNm69t4zIzKYMiQYOvSj/AGOwhDXcSdEsIQp63bgK21HU6lvRanzSxg3/AL+DQVyRf4rjSReuj4mLsPLMSPsakwWJL4cFBmZRAXqRqBp7Ud7JdkWuv/6m062MpJzKVDHSFlo9faja9n7XfIbaWrEXAciunjAImFQnxaCpR5eOMayWvyXmm2ZPAcfuKPFauIRqfA2/yqe72nvMZAf0Ft/6V1W2oG0/vfeKdnPQx60I8qk9f3EwOJXr95p/DvNv/wC2+n0ofiMPiSdLF5iRH/CuCPIGK74HPTSPOmhmgSOfWqZAxOYfw27P3FGKbFW3Qfgn8RSshTcJAka8qG8R4v3l+4zAZHb2A/L6RXRu1N1v8O3haBMsBoBG5G4Bk6+Vcu7oHwk60jl6UitGtw2EuvZBKC4qbxqY6ZZkH22qm/DO9JZGCqo8RYOMg84WPTrVvgPGEt2ULnxAOisJkKIgNG46dBQ7inGXukh3JXlqT6abUE6DTA9wMCQCWEmD1pVYVzyJ+tKmyQKZ1EcLw3iIw9lQBE5FB67RTbPELVlVEaa/kiAOQ0GgHzp1+LVjLZjwg5WYkweZJ3pmHwSZZLB7jRrPPmAeWx89a1gILnba1myhGVtI0E5uQjr/AFqjx3i2KYIFNsK2UOV384fbTfSri28NZuMxUm6ZJJ+oGbQAaf3oVx/idtQouC4M3iAXwx5TAjU7edBs1GZx+MfI5DxneGysXWANPG0+Izy6UIR+7k5wI115mdB/vWn4dghfVvCrSQc22XXmAImBr1J6RWmwXZvCWl/4KO8allzGf9LaD2ihYxj+ynHmuNc7trly42UBQ2knQkyIgddqK2uP4hbrC0ua2pKD+QEb66ajr9K02HwuXPkRLJMjMmWY8wF3HntUAspPcr8TakZYkcycsbxOp1rX8GIsLxpWW45VTLlNxJiA2hiddPP2oglxWXOdSvhIBjL/AJftO9UsTw2ySqKq96oGTVoEGSYU+R3PWrHEctiwGuAXGWSoCeHeQABMf2rAKTdrgpVRad5E/hguR/1RInXSiF3tGzOuRTIOrdNBA2gmDtNZCzjw1wtdbKqyWt5WzN/mJYAKm3r71VxPam53iLYtxE6D4WJnXpOorKzaOl4Dj7OurCRoQSDrGug5+WlB+0vZ9MS2e47I0Kqw0gCf5SNNSdjzoFhnxZZCy92ZygHMJGsmAMpMgaa1o8JgSYJksQM0kQD5AjXUdRTZP5FxQBxP8OCczLdXoM6lR5ayazuL/hviUbMotupBPhdRrzHiiujNhWYZScylgTnGhHPTqeXQRpUy4NZLLKsq5Z1AA3gbCOscudH6kgfTRw/H9lMU2owtwx+ZJcRvoVkH1BrQ9n+1hXLZxQa3dGgLgrnHLf8AN9639rtNba53atOWczqPBoP5v6fOvcZwezjLcMe8UkkHSB6E6gjqNZFFzvsyjXQMu3gNhNM4n2v7iwbKNFw6SIJVTJJA/mI0HlJp+K4UbaP3Th3RYQXCBrGkkevMCsHa7KYo3cxtvdcmbjCCMxmNZjlHlS260x1VqytY7OWLjyQV5wzwD8hp86s4LGsua0g7gKzEBVB980+u3LnVu92WxpYZLDSNNSo+kzUl7s1iLCZrqO5bQ5U+GeYIYz7gVNwUv3FUop6M3xTG3Tf8V5iUj4izFgek8oFGOCYw27gukajVVP1n1rxuDG/ew6g5DcLWy7KdAPGpK77BoFaHA9jMha4mOCgSubIjNEwdGMA6dNKuklFIhJvJl63xzH3Vm1aIXkVQR7FqYjcSYwe8EeSr7k86v217pfHxNmgiI7oEjpABk+e1XcPxbDpJbEhz/mNv7Ion1oddIBe4S902l74Q2mubU8teU1eJ9aBHtTh2JVjb7roS7EnzBWI30FSW+0WFG1xJ5AK3y+HmaWmMXeJYdWtsrBoYQYJ0B3MTy3rlGNw+RmUwQDvGh866NxnHnKDkBjWSWC6jYtlgHyMetYDixLEsoUf5Q4aPTX6VOyiWjS9l+zFu/hDnBBZiVYGCAuggnlM6c6zWJwxtu1thBUkGNdfWtzwXjmHGFtL3gUqgGUiDmA1GgOpNCe0PCu8uF7ZLZoMl1UDTUZWIYGi1SAmZrTqfrSqQ4K4Pyt8ifrFKgazf8YxqJaCW2KrKjw6aTtJ/e9Bhx7vEIzm3B8RGrgeZMRPl5VnL+MZic2pRiTJld9vWarX8a7AqTuZIGnWNvWmbBRqOEY60puXLh713ghQJyqOpPoKqMyur3AF8ZYzdJPPznbkBWdsCJEgTJH61KjzlUmQDp01rdmo2vCLNvDWiEYEvBknSeZEbCnNxpnuRaVSBuxMAnUD0+/pWU4o0G2qsJ5kGdI2jblFP4QpFwlmCga67etCgmxxPFu5VUtr3lw6E67wJ9taFYy5jD4bNloHhEKQCZnU8/nFNxHFDcYLZBBbQE8hpJHTlVJkFq4ve4hmGsIrPDabNrAHzplQA3hreJJHwlFGYxoGaSAp5mDM+1RYftDczlLuup15Aweg1qrh+PpDByyKBlRbZhY69Zqrjrd4grbZdRBMRBIBgSN4MTvrQNRoBh1xCSXEDcuoiRBjUbe9JsAqWc1lUYmSIkQNSzKs9Y9YrL8P4NiGJVnypGrGSJP8AKI1aiOB4DaJVBfdiJmBEjmNfh11kzpyogNZgwGyn4mX8x/0wToYE1cWwugga+tB8MLdqLSEnwCZ1aOQjeT6URwqXPz5coIChQQT7k0DEvd5MzAE9IM8zMff6UFs2RiGcubjAiCMxCqCASgURPQltZHnRu7i1QAsQsiTr6U9LoZQV2Oo5fesYF3LCWhlS2As/CFG/WIECSPOrdrhwuDUMgjQSYMbNE786t2mkEwx15xr6a/enqRqJPp7CgEiOAVVG0ARt9aHXMEFeUEMB5R7sNeVFSQZ120kcj/ah1rEtna33TBYnvHOjEwI6zyrUYp2+0LW2OchlI0gGQZO5ImP7VNbs3Lr5+/cHUhYGVRuB5UOxHHrZvNYFtyBE3F1ExMGPcb0SwOJUqHBYyNo1jlv02rW0YKXODW7q/i20YkQSBv78qCXexOHVzlsyDvJBA+eoHpRG3jDClcuWTMkzE9AN/wClWbeKV503kaiNPflTZAxAY7K2FPisW8h0BmIPpmgg+x+c1MeF4dBItIvIEqD5RJn51Y4jhgwKo2TaSAs89gevpVLCI1u5Bv5g05bfh+gjN8qGRsSb/wCncKQWayoG5jSf+nl6aVAbeFta21tKR5gt9TNElLFjCyRJ5aSIETJBqljOF27oCuN9BIlvXXX3oOwqiiLNvGDMygquktOp6DrUy8ERVK2ltrPPWfnBNWV4ObVvurbELJiUDhSdfywYJnfXWqrcMum4q5mCncjcegMyPcUlMa0ecL4NbsJDZHbNmDZVEc41k6H70uK2rD6sfF1IUk+sjX7VR4nwi8CVX4eTs5DesAZQPnQq72cvkaOrmdhOo01k70WmgKi6LFsad8w8lS2B7eGlWexGGvIxU2rhiNQrEbTvFKjiw2indPhjlIPvAqClSo+m8IcRuP3yqa6fDSpVn2ZdFg04sYHpSpUgw6w5AME86p45jI8iKVKj6Hws2dl9P60RusYta7u0+e1KlRQppeyrE4RmJ8Xi8XP4jz3o7wtR3W25pUqdE2Pwdsd47QM2msa7HnVrE7r7frSpUpgBctBr6hgCPw9CJHxdDWgxahVuZfDHTTl5UqVaPQX2NvuQpgn4l/SpV/T9TSpVjEGLGg8lY+9c94pinyL4m1InU0qVYKCPYoat5nXz0o7i3OdROmv0iPlXtKh6EtW1AtiBHhG3pTMa57u4ZM9eexr2lQMjxR+Cp55AZ84GtMxFoZpgSAIMbfFt0pUqIB06jzOvnqaJWzp7V7SrGLF46p61Bjh4aVKmfQANcvtDDMYjaT5VLbc9ymp2/wDiKVKgEqXnMnU0qVKgE//Z"/>
          <p:cNvSpPr>
            <a:spLocks noChangeAspect="1" noChangeArrowheads="1"/>
          </p:cNvSpPr>
          <p:nvPr/>
        </p:nvSpPr>
        <p:spPr bwMode="auto">
          <a:xfrm>
            <a:off x="1587501" y="-893763"/>
            <a:ext cx="2466975" cy="1847851"/>
          </a:xfrm>
          <a:prstGeom prst="rect">
            <a:avLst/>
          </a:prstGeom>
          <a:noFill/>
          <a:ln w="9525">
            <a:noFill/>
            <a:miter lim="800000"/>
            <a:headEnd/>
            <a:tailEnd/>
          </a:ln>
        </p:spPr>
        <p:txBody>
          <a:bodyPr/>
          <a:lstStyle/>
          <a:p>
            <a:endParaRPr lang="en-US" dirty="0"/>
          </a:p>
        </p:txBody>
      </p:sp>
      <p:sp>
        <p:nvSpPr>
          <p:cNvPr id="39942" name="AutoShape 8" descr="data:image/jpg;base64,/9j/4AAQSkZJRgABAQAAAQABAAD/2wCEAAkGBhQSERQUExQWFBUWGRcYFxcYGRgaGhkYHxkaGhgaHxgXHiYeHBojHxoaHy8gIycpLCwsGh4xNTAqNSYrLCkBCQoKDgwOGg8PGiwkHSUpLCwsKSwsLCwsLCwsLCwsLCwsLCwsLCwsLCwsLCwsLCwsLCksLCwsLCwsLCwsLCwsLP/AABEIAMIBAwMBIgACEQEDEQH/xAAcAAABBQEBAQAAAAAAAAAAAAAFAAIDBAYHAQj/xABDEAACAQIEAwYEBAQEBQMFAQABAhEAAwQSITEFQVEGEyJhcYEykaGxI0LB8AdS0eEUYnLxM4KSorIkQ8IWNFOj0hX/xAAZAQADAQEBAAAAAAAAAAAAAAABAgMABAX/xAAoEQACAgIDAAEDAwUAAAAAAAAAAQIREiEDMUFREyJhBDKBccHR8PH/2gAMAwEAAhEDEQA/AOgxSrnGJ4pdXa7cHo7f1oY/a7F2zIvM0cmhgfY11/VRy4Gu7WCFfnM0E4JxNbf+GuXCEX8S2zE6eJFj/utfWinaa+TZDNoSgY77lZNYG9YLAayBsNYE66Vz3TtFKvR1scTtZC4uIVG5UhvL8s1l+3bQcNeQiVZwDuNhcXbzt/WsF/hyP7U/vnIgsSJnWT96d81qmhVx07svYHA33LYi4xORlBnX8W5LAR/MJVieRIHKtrwrs5hr63c9tSwuv41JVsrRcXVSNg4HtVCzjMMOENY7wC6wZypnM13vM0zzmABrtFUOy/awYZmW6GfvCmqwYIGXmROmX5Uyxi99BdtaDbdhrKuSmIvWggBcghsoOwzQGBMGNdgSaL2OM2rVsAXLx3g3TLHU6yy6g8tdo2oRhe3mEdSGu93qWa1c8JZp01yGdI/NyFA+I9oGvEwRlMwIBAH+oan1rlfI8taOmPGq3s3eE7UI1xUIgMYDgjLm5KwOqk8jqCdNCRJyK5JYPh5H1hh6EHceoroXYjENcwNlmOYwyzrsrsomecAV18PK56Zz8vHj0WuPf/b3AN2AQf8AOQn/AMqv5apcX17lf5r1v5LNw/8AhRCKveyIyKUU+KUUbMMilFPivIrWYbFKKdFKKxhkV5T4ryKJhteRTiKUVjDCK8inxXPe2eBx1zFqtq4yWnNsJBIXMdhI1mQx9ATUuWbhG0PxwydHQruCUjxaiRoWABM7EZtR5HemcR4mgSSQhEgFiFVRtJIEZR5eQrkPGeAYpALjX2a2diHmZnrqNKytyy3iJdjvzP7/AN68uUnJ2zvjFLSOt4rtOEa5auGSsQQMykVmeLcLt3/xLTgEcwQCNdIJIJHlqRQ7D2/CgO6j6VJhXg3QTEiRrp8QnfqD9KVSC1YLxQdARe5mO8BgT0Yctt/vUtjjl9bXcls1oHRTy3iD/L5bU3jOIzKCNBAVhMg+fzoZwPCX7pdEUsojU6AdNTz/AK1aN+EHFCuYnU579xWnVe7Bj3zUqL2rWniALDQnzGn6V7Wy/I+KILuOcj42Pqahzk7n7VeXg6oAcRft2QQDlnO8HX4RtVjGYrCYe3be3ba+bmYqbhhYDZZyrvJDaeVNTIjsZ2jv4iAxBUZVhUG2gid5NbK3/D0d2rC41okAlLgVspPIsuXX2rmGM7U3Lwysii2GzBbYAAIBA+QJ586kwPa+7adWS7dVlnLJzRIg6EncabUVKk/QOL8N1xPsPftgsFF1Ru1uTl9QdR1nbSstfNsHKWAYRIOnpVi521v3rN12uEsjW2bSNDmE6bawNBU+H7U4K7bHf4Rbl0nx3M7iRygKR4hPPeuePJyL96X8f4/6PjrsHpaHKCOVX8H2ZuXyAoCBhmDNIBExpAJPP5HpRDD8N4XcYFC9smDkDxr6XAT9TVtF7p4s3Li2EU/8VxvqTDCMqiZ25VR8iaBGrAvGP4Zsq97/AIi2R/nFzXr48pkedZ/EYA2zGqHYFTpp0K6GumYjgqHDPfxGe5caAltncasQq5oIPP4QAYGuugt43sJhCioym2YjMhYkHmxzkqB666Ult9nTCWJzTstwe7i74Q3SjHNDb6DUiP3+tdx4fghatW7YMhFVQesACdOu9Yfshw3B4PEMrYi1duSBafN4lBkMpAJUEzvPyrocV38FVaOTme6BeL1xOHX+UXbn0VB/5miMUEw2LL8TupGlqwonzZw36fSj0VZEBkV5FSZaUUbMRxSinxTbrBVJOwBJ9BrWsxFeuhFLMQANyeVe27gb4SD6EH7Vy7td2hu3Zm6yWycoRdAdecanTearYXtfi8KV/GOIRoAR2Lb7Qzagj5VJ8tFFCzrkV5FB+ynHGxVktcCrcDEFVJ0X8p116j2o1FVUrVoRqtDIryKkivIogIbrZQSZ0BOm/sOtATw24zYZ7zP3netdyCclsQ2RNNM0DVt9TyE0exN8IpZjAGprBY3tdbdiWkNIyx4gQDsRy0n+hrz/ANRy3PBdI7ODjqORW4nxcXbfdyGAJ010mSvQ88v/ACmsGqnvu65BpPmNCP0+RrQXLvjusPhZmb6/PzrO2eKKLjuNSxPy2Fcvd0dHQeFsyWJIAJ00gggfahmL4gMxCDPIj3/pTma5fGvgSR+/OvMRhlsElTrHP2oRVAewfewjlS5IAPL38qvP2qWxhhbsAm5HiJEBSdz5mduVDb+MYqQAIPQHqKosw0BA5ydZ1j203q8SMglheLwgBOv78qVDc1KtgjWzc8O/hgHl7+KRbYMZkWcxnXKzkaTpmI15aa0uJrh7YyG3bvd1FuzqT+EJYE5TllmYlm33A3kEMP2ftNl7y810wPCsvHlCSB/1CrmK4bbs4e/etWyr20BUsEI1cCcssVbXmTzqt/BKjBcVFzMO8lZEhQoVQPJQIA9KpMWiJ06HUfI6VpO2RJe0TuUUn1IBNZ9hQMRW9Q4gajkAOf8Aliql3BHz9oNW8NbJY1eGDMaEH0P9awwc7L9nO4t28RcYu9wFraGYRJKhiObGCR0EHnoXvXi4QQIa7bQDrDgt9h8xXnE70qgX4VQKvIZVED3Ig+9DmuhVw7bmS4JJgeKNvMg/IVzt27Hitmn4vxwqzEqpW2xZVmZYElQwP+aKx17FYnEj8S4xP8uoE89OtXuLXS2YjxQTp996gwfEMyCYDaA9R+9qVP5LUUrnZ0FQ1sw/TbbcGui8G/iEhxFjBlCSVto10nL+JkE+BhMZvDM671kWQab6nTUjWD09qp/4a3ccd8CRIBYHxgTyB3jXeuji5KI8kLOgdkibnEcfcYCVKoDM6Zn28iAPkK2cVzTsLxVbWNuredVZwEWNmaVI1G0j7106K7IStHLJbGxXkU+KUUwBsUy4BBnaDPpzqWK8IrWY+fOLX7V2/cKs9xFY93mJAjcTt+/OqbMbUsqBivUnw+mldH7ecDt2LU27YX8QsCEAXK8ApmA0KsAQDuGMbGOdYriBCNIgbDlXDOLi6PQ41CULOg/wvuXbrG6FIt+K25kfFCsI5nly510jLWV/hdgynDkJXL3jPcHUqTCk+cL8orWxXZxrGJwzdsjy14RUkV5FUsSjL9reG3cQ1m0jBEktcYmIA0AA/MT4oHUa1iOKcNtWLqqpLEzIkaa6CBtpGvOumcWxRXmoWD8Wmv6np6c65Xxq4DcdhBIJ11ry+WVybPR41UUjL8e4gwZ7Sb6g+Q/uKg4VZXnuPtprFQYy/Ls+8sY8+Q9oH2p9pNZGgMCsloTLYWu8R5IMx+lNbAt8V0iY2+1W7OCtqoYwABuT/WqOLxneQAIA9/typB/6i4hi0yFF10G2w1rOX2g1o1w9tQSSD6wKD4wjvFWEKnc7xvzBp4CzT9K1tTG/zFKpoXrSqxI7i/hUxAA8v0oPxtgcHjSG1yW1Pl+Ih26QR8jRW8GKwpAnckT9KF9obJXAYkTJi2SYj/3bQ8+lGySMj2w+O0P8i/YUAJo92uX8RP8ASPsKBpENMzuOlAZD8Mnxen61Kabg+Y6hvt/anVhkaqxZtjDL3jCYESdiYA0HmKDJiJtorNuCyjmFB2+pPzq9heGo1vMTOUkAgn8vPeNYnbnQy8rNZVEUNBcIZEqNDEecNz2rn9GWgkLhAM666H2obft+MMIka/2pv+KcIpYQBG5jfQec025hmYAB1Fwz4TsNtMwbQ6geJV1ouNFM0WsHxKTljxjX113+tEFuMSSUAMmN/wBmsbxLh9+y6u4ZTyP75UV4V2jLHK0T9D9dDQcWlaGjNPTCOP4XdxN7DW01d27vMBG5zSY5L4j867xg8ILdtLayQiqoJ1MAQJPXSuUtwMOEV81t91dT8LafPl0M86JYTtZjcHpfX/FWR+cfGB5n/wDoH/VXVxSpbOfkjb0dKivIoTwLtbhsWPwrgz//AI28Lj/l5+omjMV0WQorYrFJbGZ2VR5kCfITzrHYziltcQcQhKsVZZLFlI0MkGQAMo2gb7zRftj2ZsYxVGIZkW1mdSCIJOhB01iAY8649xTs6Uvtbt3A1uYBzQpB12kgH/L6Vy8s3dJlYw1Yd49xi/xNVUXkS1BbILbQWWT4rjaZoBjKdBMisa/DHtuQ6HN0Mfv3o7f4VeW2iXGFnDqXZXIIJzKdJWZDiRIEeUUH4hxe7cvZQZ0yroJiN53zbn3pPufZSLoJcE7e4zDFFV81tdAj6rHTyHpFajBfxgu97+LZQ29NEkMNpILEg89CPeslxLs8lpysO0QV1BkzqCAAQIoPfteISMgOsa6b6SdeX1qim/BXC3s6lxj+MFu2JtW8w6sTMwN1Xb50Ow38QsRiMbYw85Q+RmywkAp3hWdTMedZHAdnrQuq7xcTTNbJKhuglSIHP289OgdjsVbaGRVVyCxhVzbwuYjWACND050suRhjxqyx2mxjGcoOYkjOSAB5Bm2/5Y9657xm7AZDqWDCddfnrtNavjLd5dd9clvQTzPLTlJ5DYA1ieM4kFnj8ix/zHf9K5k7Z119rYHS1J15aAVL3hG2wO3WP96fbbwxGtLDAFj/ACiqHMgrbwz3QC+i6R6VbuBVgDQQelRri5UAmBGsa/barDYDTNmRRyzuiz6BjJpKbLJpFG/HSaCcRZYOke1Fr14yIGYDeDNC8RcFxgNJJ2qkULJgxLLRoDSrQC2BypVS0ROt5hFDe0ZnBYnzW2P/ANqUZtcOuExljTdiB9zVfjPDU7l7TlXzxIU7QZGvWYPt50SRz3tn/wAS3/pH2FZ1q0fbf/ir6VnWrDIlwreIfvkatYbDhgSzBQAeYkkCQAD56e9DluQwPp760d4BjEtXJuILltiAwImBuGj9PWjVhssYPD276CHYKgTMohZc5pOsnZRt0869u8M7i2WB0dmC6DUGCXnqTKjyB61dfDZ8ZiVtJ4XysgEZT8OYrGwOfSak7W3MotWMuU2kUNqZmDI9iTUOpMd04plPhvFrVrBuFX8YEp8TQNobKTAMHpy5VkruKPiU67Hz1Gon5fKirW9z1GvqKDlJuuJj/amuxUeYjEO/iZixgCdzA0160sJZBugFioLatyA69fPSanCiNtf38qgOHIk7afOsmGjqVkOr5G5ARrO5AWD6j6VMmOVixzFGkx0gbfvTepOEYOLdstrcyIGMkwcokanSo8RwkBf8+m2xk9PIfanlsJU4vwWy8MFZLhg5rfWJBI267a6Vd4H2px9hlRgMZbJVQZ/EEmB4hJ+YYedQcQuFGULJK+KAJ0AUAwOQ2q72cxPeu1wrlC6tECRBA1Pnl3PKhlRT6Vxso9sO09+LiMDkDBQSBBbxMcsTMQFmdayWMtMhs978PejONCygEFiNwdv7Ua7ZYu5ea1asqWGfwpoRmHMkkgk+bHcDnWNtW7138S5cyrbb88ls28BYnpM6VNO3YjVaN9xPt6z2r1tbKW7WUxs0gfACSN/6/PCngly5mvW1WBmZra6FF1kgNuPeddqbjOIW3uzBEgSPy5tpjlpV3/8A0oX8JhKxM/CZk8+m09a1tDUmVsR2qv3I1QfAJA6CAd4mqB4izMC5mGPIfp6CosZiQcx0GsgT5zz1pPdUDLBg6n0501IS2aTCXs6sZkZTzg6xzrVdhsTkt3FZVViUFpWcKWkNmMtEbDQSa55wPFsr5Y3OoMHStDx/K1lARMEyMwHLwkDnvvEClrdFL9CPHeNMVeSCFJMjZm2HqBr8zWa4dwnvkueLKR4iYnNrPX1+VUODcRWzdzFS0BgNRoSIG49vetpg2tslxkCiVAMcjBkbDasoUzT5bVJGd4pwYYe3mZ5zEKoAg+ZMnl9zVDBZV11nlz+fT5UZwvBbl7vbl0tADhFMyTBgmTpEwB+yLuAAAc5MnrRaFgSgu5zCAskcsxjSZPpsIqdMIv5knprufnTeHmBzIk8iY168qIJamSG/r/vU2WRE2ghdAI9aqY/h2fVBlYA6+frRFLWp5nqeVe3BAJoKT8M0gZawLkDPo3MaUqLlPsPtSrZsGCN3cDE6/UwfrTbqiNWH1P2FNtrrXl+2Y2J9K6jiMF2zvo16Ax8P+X+9AHTbxD61e7QT37z1oYxoDofduQAOgcyD5dKLcGQLbWNDKH1kifvQCdT/AKX/APE0ewB0sjzT7igxjpXYHh2XDLfYl7t582upgEqm2sAgt8vKsp22b/1t4b+KhPAR+KVOkqQDz0/tPyqfF4JjcInMTJHmPeoSlT2UxtKgfyqng8ESS8DU7EnbzA9KIXLJmIPnVtraqJJykg+TedK5fA0Y+sDvw4GTrpzEj5Gtl2WwVlrOYWrZuISJA1JGoJnY0DkCANZ20o12ccLOVYZm8Z3kAeEROn5tQN6pB7BJaC9nHGSEtkgakSQ0nfQ+fKfSrC438QIRBIBg7nwkmPIRE0+1iAQCCCDt8p+wr3F31RGuMNFBO0mOg9asiQN4vxi3Yt96xKuqyIE6GCFPkTHTX3rE3e1+NtszLcCh9SFCx9RP1qzigcQlxmzLbzKmWSSNGK77QAxk9fOve3PArVu4gwx7u3EQ7EzEa5up6Vdfp5uGdaEfNFSwvYPtcaNwqXuQwzTHPQxE7eIKf6VW4hxA3oJOWJEbEmdz++tB8RgCBJZT/pOvyip7GwlhIGgAJPvFcziltFOyFRJ6a0+4NI3/AEq9YwKkc1J1k86nucJXJIMnqP7UMhsGVMI2RR4Z5RGhqtiEGu4jlzAq4gYASunl5edD8aNNDJJ1jl6zQT2LT9LHBrZN6YmRP2o5xtj3IBkxmPvpGnkCaD8DHjJnlAE7aiTRvipHcDxZSW0MH7dK1/cOl9oAw2Ca5buOoBFsAt7mNOtarse2bD3BzzEf9v8AesnZ4jdUkFiAYDQBqPMDejvCe01nDIVCO2Zp0yjkANyadk6s0GKfJcZgZDrDA/l00AA66maDrh0GIRCAwZC+o3af7/Wo8b2kW8zRmtkJ4QSCCZJPvGgoTjONZRaMZriBgTPIn+kfKk7HjpGgxb5rDiF6gLG3t7UG4cxQAE5HAGjaSJ219atY/ihuKpsmXYAQM0gETuQFBB6E0JxPD3gG+SuujHxdBrEnpWa8GT9NLZug7zm5j+3SnO0+lZWxi2tmO8DppH5l+Taj6Vaw+Zi0Ocq66yQPLXpUZcbWysZpmpF0falWSPahh/7U+cx9AKVDCZs4G8fte/IP87a/ZJ+tRDi73NSXGXX43M+Wpj6UUPZVJkO0ctBMev0q3Y7M2gN3PuB+ldTRxpnOe0DE33JiSZ021150Mc0V7SLGJuDkGj5aUKYVgogX83kjn/to3wZ8xtASTKbe0nShtiwQwc/DqP2KJWuLLbIIkRyBPy0qU5NdFowtbCPZvAm9i7ShgktJY7BRq3zGnqRRDjKZL7KCDlbKGUyJ9fP70K7O3g99VU6uGUbifCSB8wPlWj4zwbJmYHwA5R/MT16RryqU3dFIqinIdA0Qw5VTv2VOrbnb9BrV7AXNY/Nz/Q1NicCG5cz8j+k0kGNJA1QGmN10NW+FBjcyrEncmNANdNNDtUS8PVRrE66iR9Jp+Cu926lesfPSrqRNo0D4NVMooBII0MHXTNMxI6wTUOPt3DZdWhxlY66NsTykfKKnt4wayCCN/wBd6nVwfeqWSo57wDErcs4hLo0YqwE7Msxrz3+lRcYxJv5bYUsRA/3NGV7B33xJsYUhu9JeTIFlZ3Zto5CNTG1bTiX8Ob2Gtg23/wAQQPGAuRpG5CyZHpr5V6EP1clxPjr+fwc0uBZqZksJwbCW0WbJvOQMxuOyINNglsqx9WYegqre4dhwWKW+6JiFUlk8/wDiEsP+o/09xGIPpVK9i/euRpVRbJ9jwomACfQVU7hfFIjUk9fOrFviKgeHL9jUNy/mcRHi5HY+/I1KXH8FIz+RlpRDAAaTQbGYcAid9/bb9+tabGcOe2pMQDtNA+NL4VI11Kn2ikSqVDtpqzzhFjOSYgRH61Z42x/DT/URHnA/SmcDueCJ1nXykn9BNEjhTcI6D+xrX9xVxS4rM+vDid5PWPprSucLEaq0Rv5+21aUlQOleKynnNUyOajM/wCDGZTm0UqSduYJ38qNYHhltnlxnLLu2uv9oIqyOFC4fCcrctN6rWrrWiFKgtJ5nQk6nzXWaWT1oaPex9vC6QF+BiDrGm6x9tOlWeLKly2VJGYxEan+1R3MO5JLMdthoPpUdrhyqTAid+lRUi+IHudnmADIc43giDH2qPCXspcQYI1EbECTI5Vo8rZZXbb19KHcQwhD95pqSG9Z/p9qopXpk3CuiPB9krjorlsuYTHQcvpSopb4ndYAjNEdPalTZE8TeYG/GjCfUn0O3oPnRd7oC+EL02n70AwfE7D7XrYAIUknTMdhoNzUGJ7aYa3ntu/jUkFVVm1k9B+5o5WxMTPdqCj3LpZQCqKVyqq5mZoliBLACfpWVdBHKjXE+Jrdus6q5UgCCp2HUGh93iCREfMCg5OykEq2R2/gHkfp+zVe6q9Kf/jliND6UxsSn7Ipa2PNxaWPwW+zmIFnF2LhGi3FJ9Jg/Q11XtQVgSSBAGmpnnA6/Tfoa5LhSjOoGksBv512DGYW26i7cIAyxbQ6afzH10iAfbWlnQInO7mMfOSvhynQT9D1oxZx/eWiwIUjQzyNBeJWil59IU67yK9wDkNlGzhs3pBMjzqdFC7hwwVg+sQFPX3ptyQrHnE/0FPu4xAoXNMRyM6eXKoWxgKkgGI3Ij5c6KZmjUYTGLcRSRGYCQakt4ZZBU6TPUcxH1oDwvjlpVVLkqyj4o03MajUe9GcPBg23BXTYgjz25mrog0dI7OYEphg6kKXGZjlBJ1OX2j7nrQ/inHnttld0PPUQR7EDX0NHezV3NhrX+mPkSKG9oz3dq5KBhACk7anY9Y39qoaLOEdq+Lj/HX/AOUtPh5EqCfrJoRcumJBkdaXajhzWcS4bZ/GpG0Hl7H9KHWbrLqNuY3B9aYR9l43Vb4vCevKpLgOWQQY2IM/Sh1yIkbcx0/tVeelYwfsccBtlJYNyG6z111HpRHtHhMiBwvgvwyRHxaFhHIa/WslZfXWtlwF7eLRbN/PmtGRlIGZSIEkg7abeXWlaGi/AN2UwrNfZZAUQzKfiPLSTpvrvWy4teKhLSwJ6fvah3C+Cf4XGXVzSrLFtjEshYMSJ1kZQpHn0ibHET+M0SYU/wBOfrU562NG3pkdqyJ8P/Vz/sKdcwcmCZ3319KV2+bNjMujHKBIByk7nXSRUmCx1wrldmuAj8+pVuqsdR6TGtRKUVMG+S4vrEHkenmDyP6152iwhyZtAZBPIEdCfI1f4jhfArKScwOsbaZh9R96biTnthyfynTz/etViybRRuYgZQBqzQB++lU7qFyV5D4ulNs3SwtHyIJ3Oh29efvRC3aWd/7/AN6lVMsnaKuAwpJnZQfCBPv9qsGwHBB5Ek9Yg7edWb7hY5axr6daZbtASRPTfSaILM83D3nQT50q00AcuQ6UqfIXYG7P8HS+blhma2uYOIALaBucgTtrWw4DxVbFy5b+EmDmUCX9SNTA2k1hOHcRbDXGYLuPhBn3B5Rt86p8V45ce+ChyqACsHU+ZI+1F3ehFVbNx2wvvet+C5cJzSQWOukaa+lZrD4VgACPWrOB4rcdfEw+QqniOINqQ3239xS5yeg4RWxl+yuuizrPhU9PLzqpYthlaQJDECFUdJ2HrVy3ccglgI3nT9mnNbleh/ZrZUM9roGWsFmYKEEsQB4dyTA+prsvaDHCygS3h0YWwFLshyqAMoAIInb09awHYfxY/DhgIFwHbpLD6itf2tuC4xBJOXUKIAnWS3np6x056bsEVRkOI43PJgT5CB6ACrXZK0r4y2twmCtyMokghGYac5gj5UOut44jQjfz10o72ItK+NAI+C3cb3GUfqamkUbPeOcK7u6ZQJm1CggwPbQH05zQtrGhnWTWj7SqJELBJgHXXkACfi9T7ADcJou58vemFAPEDlvAROdY1nw85A68tascOwrvcC2sxuEkKFmSYnSK1WE/h8926l27cC2mUNCqS4kfCM3h5TP0rY9muzuHwTF0W7dfYM4QZZ3ygcz19utVVk2P/hPxh3s3rN0k3LTzB0IVht6gqd/5qL9q7bXyiJGUaySBLEwBB1JqPiPGLdi9Yu3EFouxtsxyyVIkZo5Bgp12E9aJ48BWRyNAR86qhDn/AGm/hy+LLWUy50AIc6KGics7wdvrXFzZKsynwspII8wYI+dfU1rHAM7LqzER8vsIrknb7+HIyPisKrs4ufioPHIeSHVVEiDuNd50g0bNRzEXYPI15csSMy7cxzH9qbz1EUgSpkGsAhor2cxht4m2ZiZUztBH+1UWyttCnpyPp0p2Cu93cRonKwMdY5UrCuzqzYlXtGBmYCc8iAJEwI0086qYy2XaQsCN6EYzFtdLWLiG24MaHVWXUHoRO+u1F7F/OAsgDce9R7RaSpkeG4Qjo4csGbKsE9ASCB7/ALmq1rCtbkFs0aDSI5a60ewuIzLlKl0BEFSA6HqpbRh/lMc4PKouL8OLkG0buvxA28reWslfrypK8NZQTEhbTqdYUsv+o+FR7lgfY1BxW2luNdgJHoAPrFS28IbcM+gUyFJkltgzHbTkBMedBuLY7MSIktoBTpCtknZ/Cl7bt/KWY5ugURHuTVuzY1nKBGsncnel2Z8djE2lzZ4twNBoWIO+w0GvkasXLTW1VLhCvAJ1DQCeceUUr7HXRTw+KzyzRA0Gn9etQsGL6tA2gbR+4o3Z4egt6rmFwlgfhAXbdtN5+QqhisOFIysD5TJ+gj61kEaLJ5NHtSpobyr2iLRlb9uC2kSDouub000qjfw5LggqdBoo3/vRfHYYWyQHUyPEEkgH/UVGnpWx7Mdhrd2wmIZ7tq4SYyOEBGysDlzAEdD9KexKMNhMaF0Ole3L6Nsf966mewqgyuKxSt/P30/QrrQntT2XYYS61zGX7gQSqsqQWGg5SNdJHWl0Ew9u5Oh0QbA8z19KlGToJ9qbgOyOJuAEIyqfzXJtpt/M2lGOEfw/a434t60ttdWKOHY+SgcztJ+tK4r5HT/BW4Bet28VYcACLibADcwfvWu7RW+8lc+Uo5GaI1k6H+op+A/hthRmZBea5+QXZAR4kMQoXMBoTrWpucIDAgszZzPh8QE/Ecx1UTOgO1BpGOWiCsAEZdNf79d6vdlrr28WLpQ90qurO2iklTCifiOaBAmtti+F4dbmUC2DOsjUegy9B1FecV7PtcKsrgBRoGkem2kdRRjSJylPxAjtGwYBxJmSdyxI6k6xPIADajXYPsXbv2v8RiFLKT+GmoBjdjzOug9DVTjPDMS7i6AACJypyPMk/mPQ8uUVvuzY/wDT2kjLkRAREQconTlrNNxxVhk9aLS8OTQKptgQAAqxp7TQnjLG0bjsgy20Z5AIkAaAeZaBWi1H96yH8TOPdzhe60z3vCB0QQWb7D38qu1YilRyHGcUxOJxam/JSCBsQN25aAnbXkBWx4D2zUqMLckmItPO4EkofMbjqJ6Vi2ukAa6nU+n7FDb2Jz7HLBBBG4IOhHoa1UqBduzsQxGUggSD1qyOMZQ4U+JysdFjn6z9qwHZ/tqtyLV5sl3QQfhc8ivmf5flNabz+VTZRAHtT2K/xxu37IW3igSzINEu9Yn4X89jz61ye9ZKkqykMCQQdwRuCDsfKu/YHH5HDNMAk6eYIP3oZxzsBY4kWvJntXdV0gq5jwz5r9oHIUyYrRw+PSifZjB95irFudGuID6SJ+k1UxmDNm69t4zIzKYMiQYOvSj/AGOwhDXcSdEsIQp63bgK21HU6lvRanzSxg3/AL+DQVyRf4rjSReuj4mLsPLMSPsakwWJL4cFBmZRAXqRqBp7Ud7JdkWuv/6m062MpJzKVDHSFlo9faja9n7XfIbaWrEXAciunjAImFQnxaCpR5eOMayWvyXmm2ZPAcfuKPFauIRqfA2/yqe72nvMZAf0Ft/6V1W2oG0/vfeKdnPQx60I8qk9f3EwOJXr95p/DvNv/wC2+n0ofiMPiSdLF5iRH/CuCPIGK74HPTSPOmhmgSOfWqZAxOYfw27P3FGKbFW3Qfgn8RSshTcJAka8qG8R4v3l+4zAZHb2A/L6RXRu1N1v8O3haBMsBoBG5G4Bk6+Vcu7oHwk60jl6UitGtw2EuvZBKC4qbxqY6ZZkH22qm/DO9JZGCqo8RYOMg84WPTrVvgPGEt2ULnxAOisJkKIgNG46dBQ7inGXukh3JXlqT6abUE6DTA9wMCQCWEmD1pVYVzyJ+tKmyQKZ1EcLw3iIw9lQBE5FB67RTbPELVlVEaa/kiAOQ0GgHzp1+LVjLZjwg5WYkweZJ3pmHwSZZLB7jRrPPmAeWx89a1gILnba1myhGVtI0E5uQjr/AFqjx3i2KYIFNsK2UOV384fbTfSri28NZuMxUm6ZJJ+oGbQAaf3oVx/idtQouC4M3iAXwx5TAjU7edBs1GZx+MfI5DxneGysXWANPG0+Izy6UIR+7k5wI115mdB/vWn4dghfVvCrSQc22XXmAImBr1J6RWmwXZvCWl/4KO8allzGf9LaD2ihYxj+ynHmuNc7trly42UBQ2knQkyIgddqK2uP4hbrC0ua2pKD+QEb66ajr9K02HwuXPkRLJMjMmWY8wF3HntUAspPcr8TakZYkcycsbxOp1rX8GIsLxpWW45VTLlNxJiA2hiddPP2oglxWXOdSvhIBjL/AJftO9UsTw2ySqKq96oGTVoEGSYU+R3PWrHEctiwGuAXGWSoCeHeQABMf2rAKTdrgpVRad5E/hguR/1RInXSiF3tGzOuRTIOrdNBA2gmDtNZCzjw1wtdbKqyWt5WzN/mJYAKm3r71VxPam53iLYtxE6D4WJnXpOorKzaOl4Dj7OurCRoQSDrGug5+WlB+0vZ9MS2e47I0Kqw0gCf5SNNSdjzoFhnxZZCy92ZygHMJGsmAMpMgaa1o8JgSYJksQM0kQD5AjXUdRTZP5FxQBxP8OCczLdXoM6lR5ayazuL/hviUbMotupBPhdRrzHiiujNhWYZScylgTnGhHPTqeXQRpUy4NZLLKsq5Z1AA3gbCOscudH6kgfTRw/H9lMU2owtwx+ZJcRvoVkH1BrQ9n+1hXLZxQa3dGgLgrnHLf8AN9639rtNba53atOWczqPBoP5v6fOvcZwezjLcMe8UkkHSB6E6gjqNZFFzvsyjXQMu3gNhNM4n2v7iwbKNFw6SIJVTJJA/mI0HlJp+K4UbaP3Th3RYQXCBrGkkevMCsHa7KYo3cxtvdcmbjCCMxmNZjlHlS260x1VqytY7OWLjyQV5wzwD8hp86s4LGsua0g7gKzEBVB980+u3LnVu92WxpYZLDSNNSo+kzUl7s1iLCZrqO5bQ5U+GeYIYz7gVNwUv3FUop6M3xTG3Tf8V5iUj4izFgek8oFGOCYw27gukajVVP1n1rxuDG/ew6g5DcLWy7KdAPGpK77BoFaHA9jMha4mOCgSubIjNEwdGMA6dNKuklFIhJvJl63xzH3Vm1aIXkVQR7FqYjcSYwe8EeSr7k86v217pfHxNmgiI7oEjpABk+e1XcPxbDpJbEhz/mNv7Ion1oddIBe4S902l74Q2mubU8teU1eJ9aBHtTh2JVjb7roS7EnzBWI30FSW+0WFG1xJ5AK3y+HmaWmMXeJYdWtsrBoYQYJ0B3MTy3rlGNw+RmUwQDvGh866NxnHnKDkBjWSWC6jYtlgHyMetYDixLEsoUf5Q4aPTX6VOyiWjS9l+zFu/hDnBBZiVYGCAuggnlM6c6zWJwxtu1thBUkGNdfWtzwXjmHGFtL3gUqgGUiDmA1GgOpNCe0PCu8uF7ZLZoMl1UDTUZWIYGi1SAmZrTqfrSqQ4K4Pyt8ifrFKgazf8YxqJaCW2KrKjw6aTtJ/e9Bhx7vEIzm3B8RGrgeZMRPl5VnL+MZic2pRiTJld9vWarX8a7AqTuZIGnWNvWmbBRqOEY60puXLh713ghQJyqOpPoKqMyur3AF8ZYzdJPPznbkBWdsCJEgTJH61KjzlUmQDp01rdmo2vCLNvDWiEYEvBknSeZEbCnNxpnuRaVSBuxMAnUD0+/pWU4o0G2qsJ5kGdI2jblFP4QpFwlmCga67etCgmxxPFu5VUtr3lw6E67wJ9taFYy5jD4bNloHhEKQCZnU8/nFNxHFDcYLZBBbQE8hpJHTlVJkFq4ve4hmGsIrPDabNrAHzplQA3hreJJHwlFGYxoGaSAp5mDM+1RYftDczlLuup15Aweg1qrh+PpDByyKBlRbZhY69Zqrjrd4grbZdRBMRBIBgSN4MTvrQNRoBh1xCSXEDcuoiRBjUbe9JsAqWc1lUYmSIkQNSzKs9Y9YrL8P4NiGJVnypGrGSJP8AKI1aiOB4DaJVBfdiJmBEjmNfh11kzpyogNZgwGyn4mX8x/0wToYE1cWwugga+tB8MLdqLSEnwCZ1aOQjeT6URwqXPz5coIChQQT7k0DEvd5MzAE9IM8zMff6UFs2RiGcubjAiCMxCqCASgURPQltZHnRu7i1QAsQsiTr6U9LoZQV2Oo5fesYF3LCWhlS2As/CFG/WIECSPOrdrhwuDUMgjQSYMbNE786t2mkEwx15xr6a/enqRqJPp7CgEiOAVVG0ARt9aHXMEFeUEMB5R7sNeVFSQZ120kcj/ah1rEtna33TBYnvHOjEwI6zyrUYp2+0LW2OchlI0gGQZO5ImP7VNbs3Lr5+/cHUhYGVRuB5UOxHHrZvNYFtyBE3F1ExMGPcb0SwOJUqHBYyNo1jlv02rW0YKXODW7q/i20YkQSBv78qCXexOHVzlsyDvJBA+eoHpRG3jDClcuWTMkzE9AN/wClWbeKV503kaiNPflTZAxAY7K2FPisW8h0BmIPpmgg+x+c1MeF4dBItIvIEqD5RJn51Y4jhgwKo2TaSAs89gevpVLCI1u5Bv5g05bfh+gjN8qGRsSb/wCncKQWayoG5jSf+nl6aVAbeFta21tKR5gt9TNElLFjCyRJ5aSIETJBqljOF27oCuN9BIlvXXX3oOwqiiLNvGDMygquktOp6DrUy8ERVK2ltrPPWfnBNWV4ObVvurbELJiUDhSdfywYJnfXWqrcMum4q5mCncjcegMyPcUlMa0ecL4NbsJDZHbNmDZVEc41k6H70uK2rD6sfF1IUk+sjX7VR4nwi8CVX4eTs5DesAZQPnQq72cvkaOrmdhOo01k70WmgKi6LFsad8w8lS2B7eGlWexGGvIxU2rhiNQrEbTvFKjiw2indPhjlIPvAqClSo+m8IcRuP3yqa6fDSpVn2ZdFg04sYHpSpUgw6w5AME86p45jI8iKVKj6Hws2dl9P60RusYta7u0+e1KlRQppeyrE4RmJ8Xi8XP4jz3o7wtR3W25pUqdE2Pwdsd47QM2msa7HnVrE7r7frSpUpgBctBr6hgCPw9CJHxdDWgxahVuZfDHTTl5UqVaPQX2NvuQpgn4l/SpV/T9TSpVjEGLGg8lY+9c94pinyL4m1InU0qVYKCPYoat5nXz0o7i3OdROmv0iPlXtKh6EtW1AtiBHhG3pTMa57u4ZM9eexr2lQMjxR+Cp55AZ84GtMxFoZpgSAIMbfFt0pUqIB06jzOvnqaJWzp7V7SrGLF46p61Bjh4aVKmfQANcvtDDMYjaT5VLbc9ymp2/wDiKVKgEqXnMnU0qVKgE//Z"/>
          <p:cNvSpPr>
            <a:spLocks noChangeAspect="1" noChangeArrowheads="1"/>
          </p:cNvSpPr>
          <p:nvPr/>
        </p:nvSpPr>
        <p:spPr bwMode="auto">
          <a:xfrm>
            <a:off x="1587501" y="-893763"/>
            <a:ext cx="2466975" cy="1847851"/>
          </a:xfrm>
          <a:prstGeom prst="rect">
            <a:avLst/>
          </a:prstGeom>
          <a:noFill/>
          <a:ln w="9525">
            <a:noFill/>
            <a:miter lim="800000"/>
            <a:headEnd/>
            <a:tailEnd/>
          </a:ln>
        </p:spPr>
        <p:txBody>
          <a:bodyPr/>
          <a:lstStyle/>
          <a:p>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1" y="1"/>
            <a:ext cx="9140825" cy="6019799"/>
          </a:xfrm>
          <a:noFill/>
        </p:spPr>
        <p:txBody>
          <a:bodyPr anchorCtr="1"/>
          <a:lstStyle/>
          <a:p>
            <a:pPr eaLnBrk="1" hangingPunct="1"/>
            <a:r>
              <a:rPr lang="en-US" sz="4800" dirty="0"/>
              <a:t>Detention and Interrogation Operations:</a:t>
            </a:r>
            <a:br>
              <a:rPr lang="en-US" sz="4800" dirty="0"/>
            </a:br>
            <a:r>
              <a:rPr lang="en-US" sz="4800" dirty="0"/>
              <a:t>The Legal Requirements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6200" y="685800"/>
            <a:ext cx="8229600" cy="960438"/>
          </a:xfrm>
          <a:noFill/>
        </p:spPr>
        <p:txBody>
          <a:bodyPr/>
          <a:lstStyle/>
          <a:p>
            <a:pPr eaLnBrk="1" hangingPunct="1"/>
            <a:r>
              <a:rPr lang="en-US" sz="3600" dirty="0"/>
              <a:t>Care for Wounded Detainees</a:t>
            </a:r>
            <a:endParaRPr lang="en-US" sz="2800" dirty="0"/>
          </a:p>
        </p:txBody>
      </p:sp>
      <p:sp>
        <p:nvSpPr>
          <p:cNvPr id="40963" name="Rectangle 3"/>
          <p:cNvSpPr>
            <a:spLocks noGrp="1" noChangeArrowheads="1"/>
          </p:cNvSpPr>
          <p:nvPr>
            <p:ph type="body" sz="half" idx="1"/>
          </p:nvPr>
        </p:nvSpPr>
        <p:spPr>
          <a:xfrm>
            <a:off x="381000" y="2286000"/>
            <a:ext cx="8572500" cy="5484812"/>
          </a:xfrm>
          <a:noFill/>
        </p:spPr>
        <p:txBody>
          <a:bodyPr/>
          <a:lstStyle/>
          <a:p>
            <a:pPr eaLnBrk="1" hangingPunct="1">
              <a:spcBef>
                <a:spcPct val="35000"/>
              </a:spcBef>
              <a:spcAft>
                <a:spcPct val="35000"/>
              </a:spcAft>
            </a:pPr>
            <a:r>
              <a:rPr lang="en-US" sz="2400" dirty="0"/>
              <a:t>Once out of the fight, take care of Detainees</a:t>
            </a:r>
          </a:p>
          <a:p>
            <a:pPr eaLnBrk="1" hangingPunct="1">
              <a:spcBef>
                <a:spcPct val="35000"/>
              </a:spcBef>
              <a:spcAft>
                <a:spcPct val="35000"/>
              </a:spcAft>
            </a:pPr>
            <a:r>
              <a:rPr lang="en-US" sz="2400" dirty="0"/>
              <a:t>Regardless of friendly or enemy status, triage most seriously wounded; safeguard from further attack</a:t>
            </a:r>
          </a:p>
          <a:p>
            <a:pPr eaLnBrk="1" hangingPunct="1">
              <a:spcBef>
                <a:spcPct val="30000"/>
              </a:spcBef>
              <a:spcAft>
                <a:spcPct val="30000"/>
              </a:spcAft>
            </a:pPr>
            <a:r>
              <a:rPr lang="en-US" sz="2400" dirty="0"/>
              <a:t>Evacuate from danger</a:t>
            </a:r>
          </a:p>
          <a:p>
            <a:pPr eaLnBrk="1" hangingPunct="1">
              <a:spcBef>
                <a:spcPct val="30000"/>
              </a:spcBef>
              <a:spcAft>
                <a:spcPct val="30000"/>
              </a:spcAft>
            </a:pPr>
            <a:r>
              <a:rPr lang="en-US" sz="2400" dirty="0"/>
              <a:t>Do not kill or torture  detained personnel</a:t>
            </a:r>
            <a:endParaRPr lang="en-US" sz="28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914400"/>
            <a:ext cx="8382000" cy="685800"/>
          </a:xfrm>
          <a:noFill/>
        </p:spPr>
        <p:txBody>
          <a:bodyPr>
            <a:normAutofit fontScale="90000"/>
          </a:bodyPr>
          <a:lstStyle/>
          <a:p>
            <a:pPr eaLnBrk="1" hangingPunct="1"/>
            <a:r>
              <a:rPr lang="en-US" sz="3600" dirty="0"/>
              <a:t>Respect Private Property / Possessions</a:t>
            </a:r>
          </a:p>
        </p:txBody>
      </p:sp>
      <p:sp>
        <p:nvSpPr>
          <p:cNvPr id="41987" name="Rectangle 3"/>
          <p:cNvSpPr>
            <a:spLocks noGrp="1" noChangeArrowheads="1"/>
          </p:cNvSpPr>
          <p:nvPr>
            <p:ph idx="1"/>
          </p:nvPr>
        </p:nvSpPr>
        <p:spPr>
          <a:xfrm>
            <a:off x="304800" y="1981200"/>
            <a:ext cx="10210800" cy="5486400"/>
          </a:xfrm>
          <a:noFill/>
        </p:spPr>
        <p:txBody>
          <a:bodyPr/>
          <a:lstStyle/>
          <a:p>
            <a:pPr marL="225425" indent="-225425" eaLnBrk="1" hangingPunct="1">
              <a:lnSpc>
                <a:spcPct val="95000"/>
              </a:lnSpc>
              <a:buNone/>
            </a:pPr>
            <a:r>
              <a:rPr lang="en-US" sz="2000" dirty="0"/>
              <a:t>Civilian Property:</a:t>
            </a:r>
          </a:p>
          <a:p>
            <a:pPr marL="569913" lvl="1" indent="-225425" eaLnBrk="1" hangingPunct="1">
              <a:lnSpc>
                <a:spcPct val="95000"/>
              </a:lnSpc>
            </a:pPr>
            <a:r>
              <a:rPr lang="en-US" sz="2000" dirty="0"/>
              <a:t>Commander may authorize taking personal property for immediate military necessity/ emergency</a:t>
            </a:r>
          </a:p>
          <a:p>
            <a:pPr marL="569913" lvl="1" indent="-225425" eaLnBrk="1" hangingPunct="1">
              <a:lnSpc>
                <a:spcPct val="95000"/>
              </a:lnSpc>
            </a:pPr>
            <a:r>
              <a:rPr lang="en-US" sz="2000" dirty="0"/>
              <a:t>Issue property receipt</a:t>
            </a:r>
          </a:p>
          <a:p>
            <a:pPr marL="569913" lvl="1" indent="-225425" eaLnBrk="1" hangingPunct="1">
              <a:lnSpc>
                <a:spcPct val="95000"/>
              </a:lnSpc>
            </a:pPr>
            <a:r>
              <a:rPr lang="en-US" sz="2000" dirty="0"/>
              <a:t>Contraband (drugs, weapons, ammo, large amounts of money) may be seized – document!</a:t>
            </a:r>
          </a:p>
          <a:p>
            <a:pPr marL="569913" lvl="1" indent="-225425" eaLnBrk="1" hangingPunct="1">
              <a:lnSpc>
                <a:spcPct val="95000"/>
              </a:lnSpc>
            </a:pPr>
            <a:r>
              <a:rPr lang="en-US" sz="2000" dirty="0"/>
              <a:t>Do not keep “war trophies” without Commander’s authorization</a:t>
            </a:r>
          </a:p>
          <a:p>
            <a:pPr marL="569913" lvl="1" indent="-225425" eaLnBrk="1" hangingPunct="1">
              <a:lnSpc>
                <a:spcPct val="95000"/>
              </a:lnSpc>
            </a:pPr>
            <a:r>
              <a:rPr lang="en-US" sz="2000" dirty="0"/>
              <a:t>Remains with Detainee (subject to SOP)</a:t>
            </a:r>
          </a:p>
          <a:p>
            <a:pPr marL="914400" lvl="2" indent="-225425" eaLnBrk="1" hangingPunct="1">
              <a:lnSpc>
                <a:spcPct val="95000"/>
              </a:lnSpc>
            </a:pPr>
            <a:r>
              <a:rPr lang="en-US" sz="2000" dirty="0"/>
              <a:t>Personal Items</a:t>
            </a:r>
          </a:p>
          <a:p>
            <a:pPr marL="914400" lvl="2" indent="-225425" eaLnBrk="1" hangingPunct="1">
              <a:lnSpc>
                <a:spcPct val="95000"/>
              </a:lnSpc>
            </a:pPr>
            <a:r>
              <a:rPr lang="en-US" sz="2000" dirty="0"/>
              <a:t>Equipment used for Protection (Pro Mask, IBA, Kevlar) or Feeding</a:t>
            </a:r>
          </a:p>
          <a:p>
            <a:pPr marL="914400" lvl="2" indent="-225425" eaLnBrk="1" hangingPunct="1">
              <a:lnSpc>
                <a:spcPct val="95000"/>
              </a:lnSpc>
            </a:pPr>
            <a:r>
              <a:rPr lang="en-US" sz="2000" dirty="0"/>
              <a:t>Anything taken away is secured and documented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1295400" y="1752600"/>
            <a:ext cx="9140825" cy="2590800"/>
          </a:xfrm>
          <a:noFill/>
        </p:spPr>
        <p:txBody>
          <a:bodyPr anchorCtr="1"/>
          <a:lstStyle/>
          <a:p>
            <a:pPr eaLnBrk="1" hangingPunct="1"/>
            <a:r>
              <a:rPr lang="en-US" sz="4800" dirty="0"/>
              <a:t>Detention Operations:</a:t>
            </a:r>
            <a:br>
              <a:rPr lang="en-US" sz="4800" dirty="0"/>
            </a:br>
            <a:r>
              <a:rPr lang="en-US" sz="4800" dirty="0"/>
              <a:t>Actions at Point of Capture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945783" y="609600"/>
            <a:ext cx="8229600" cy="960438"/>
          </a:xfrm>
          <a:noFill/>
        </p:spPr>
        <p:txBody>
          <a:bodyPr/>
          <a:lstStyle/>
          <a:p>
            <a:pPr eaLnBrk="1" hangingPunct="1"/>
            <a:r>
              <a:rPr lang="en-US" sz="3600" dirty="0"/>
              <a:t>Actions at Point of Capture (5S&amp;T)</a:t>
            </a:r>
            <a:endParaRPr lang="en-US" sz="2800" dirty="0"/>
          </a:p>
        </p:txBody>
      </p:sp>
      <p:sp>
        <p:nvSpPr>
          <p:cNvPr id="44035" name="Rectangle 3"/>
          <p:cNvSpPr>
            <a:spLocks noGrp="1" noChangeArrowheads="1"/>
          </p:cNvSpPr>
          <p:nvPr>
            <p:ph sz="half" idx="1"/>
          </p:nvPr>
        </p:nvSpPr>
        <p:spPr>
          <a:xfrm>
            <a:off x="1958662" y="1752600"/>
            <a:ext cx="8229600" cy="5105400"/>
          </a:xfrm>
          <a:noFill/>
        </p:spPr>
        <p:txBody>
          <a:bodyPr anchor="ctr" anchorCtr="1"/>
          <a:lstStyle/>
          <a:p>
            <a:pPr eaLnBrk="1" hangingPunct="1">
              <a:buFontTx/>
              <a:buNone/>
            </a:pPr>
            <a:r>
              <a:rPr lang="en-US" sz="3600" dirty="0"/>
              <a:t>		</a:t>
            </a:r>
            <a:r>
              <a:rPr lang="en-US" sz="3600" u="sng" dirty="0">
                <a:solidFill>
                  <a:schemeClr val="bg1">
                    <a:lumMod val="50000"/>
                    <a:lumOff val="50000"/>
                  </a:schemeClr>
                </a:solidFill>
              </a:rPr>
              <a:t>S</a:t>
            </a:r>
            <a:r>
              <a:rPr lang="en-US" sz="3600" dirty="0"/>
              <a:t>EARCH</a:t>
            </a:r>
          </a:p>
          <a:p>
            <a:pPr eaLnBrk="1" hangingPunct="1">
              <a:buFontTx/>
              <a:buNone/>
            </a:pPr>
            <a:r>
              <a:rPr lang="en-US" sz="3600" dirty="0"/>
              <a:t>		</a:t>
            </a:r>
            <a:r>
              <a:rPr lang="en-US" sz="3600" u="sng" dirty="0">
                <a:solidFill>
                  <a:schemeClr val="bg1">
                    <a:lumMod val="50000"/>
                    <a:lumOff val="50000"/>
                  </a:schemeClr>
                </a:solidFill>
              </a:rPr>
              <a:t>S</a:t>
            </a:r>
            <a:r>
              <a:rPr lang="en-US" sz="3600" dirty="0"/>
              <a:t>ILENCE</a:t>
            </a:r>
          </a:p>
          <a:p>
            <a:pPr lvl="2" eaLnBrk="1" hangingPunct="1">
              <a:buFontTx/>
              <a:buNone/>
            </a:pPr>
            <a:r>
              <a:rPr lang="en-US" sz="3600" dirty="0">
                <a:solidFill>
                  <a:schemeClr val="bg1">
                    <a:lumMod val="50000"/>
                    <a:lumOff val="50000"/>
                  </a:schemeClr>
                </a:solidFill>
              </a:rPr>
              <a:t>		</a:t>
            </a:r>
            <a:r>
              <a:rPr lang="en-US" sz="3600" u="sng" dirty="0">
                <a:solidFill>
                  <a:schemeClr val="bg1">
                    <a:lumMod val="50000"/>
                    <a:lumOff val="50000"/>
                  </a:schemeClr>
                </a:solidFill>
              </a:rPr>
              <a:t>S</a:t>
            </a:r>
            <a:r>
              <a:rPr lang="en-US" sz="3600" dirty="0"/>
              <a:t>EGREGATE</a:t>
            </a:r>
          </a:p>
          <a:p>
            <a:pPr eaLnBrk="1" hangingPunct="1">
              <a:buFontTx/>
              <a:buNone/>
            </a:pPr>
            <a:r>
              <a:rPr lang="en-US" sz="3600" dirty="0"/>
              <a:t>		</a:t>
            </a:r>
            <a:r>
              <a:rPr lang="en-US" sz="3600" u="sng" dirty="0">
                <a:solidFill>
                  <a:schemeClr val="bg1">
                    <a:lumMod val="50000"/>
                    <a:lumOff val="50000"/>
                  </a:schemeClr>
                </a:solidFill>
              </a:rPr>
              <a:t>S</a:t>
            </a:r>
            <a:r>
              <a:rPr lang="en-US" sz="3600" dirty="0"/>
              <a:t>AFEGUARD</a:t>
            </a:r>
          </a:p>
          <a:p>
            <a:pPr eaLnBrk="1" hangingPunct="1">
              <a:buFontTx/>
              <a:buNone/>
            </a:pPr>
            <a:r>
              <a:rPr lang="en-US" sz="3600" dirty="0"/>
              <a:t>		</a:t>
            </a:r>
            <a:r>
              <a:rPr lang="en-US" sz="3600" u="sng" dirty="0">
                <a:solidFill>
                  <a:schemeClr val="bg1">
                    <a:lumMod val="50000"/>
                    <a:lumOff val="50000"/>
                  </a:schemeClr>
                </a:solidFill>
              </a:rPr>
              <a:t>S</a:t>
            </a:r>
            <a:r>
              <a:rPr lang="en-US" sz="3600" dirty="0"/>
              <a:t>PEED TO THE REAR</a:t>
            </a:r>
          </a:p>
          <a:p>
            <a:pPr eaLnBrk="1" hangingPunct="1">
              <a:buFontTx/>
              <a:buNone/>
            </a:pPr>
            <a:r>
              <a:rPr lang="en-US" sz="3600" dirty="0"/>
              <a:t>		</a:t>
            </a:r>
            <a:r>
              <a:rPr lang="en-US" sz="3600" u="sng" dirty="0">
                <a:solidFill>
                  <a:schemeClr val="bg1">
                    <a:lumMod val="50000"/>
                    <a:lumOff val="50000"/>
                  </a:schemeClr>
                </a:solidFill>
              </a:rPr>
              <a:t>T</a:t>
            </a:r>
            <a:r>
              <a:rPr lang="en-US" sz="3600" dirty="0"/>
              <a:t>AG</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66800" y="762000"/>
            <a:ext cx="8229600" cy="960438"/>
          </a:xfrm>
          <a:noFill/>
        </p:spPr>
        <p:txBody>
          <a:bodyPr anchorCtr="1"/>
          <a:lstStyle/>
          <a:p>
            <a:pPr eaLnBrk="1" hangingPunct="1"/>
            <a:r>
              <a:rPr lang="en-US" sz="3600" dirty="0"/>
              <a:t>Use of Force Reports</a:t>
            </a:r>
          </a:p>
        </p:txBody>
      </p:sp>
      <p:sp>
        <p:nvSpPr>
          <p:cNvPr id="45059" name="Rectangle 3"/>
          <p:cNvSpPr>
            <a:spLocks noChangeArrowheads="1"/>
          </p:cNvSpPr>
          <p:nvPr/>
        </p:nvSpPr>
        <p:spPr bwMode="auto">
          <a:xfrm>
            <a:off x="457200" y="2099145"/>
            <a:ext cx="10515600" cy="4800600"/>
          </a:xfrm>
          <a:prstGeom prst="rect">
            <a:avLst/>
          </a:prstGeom>
          <a:noFill/>
          <a:ln w="12700">
            <a:noFill/>
            <a:miter lim="800000"/>
            <a:headEnd/>
            <a:tailEnd/>
          </a:ln>
        </p:spPr>
        <p:txBody>
          <a:bodyPr lIns="90488" tIns="44450" rIns="90488" bIns="44450"/>
          <a:lstStyle/>
          <a:p>
            <a:pPr marL="225425" indent="-225425" eaLnBrk="1" hangingPunct="1">
              <a:lnSpc>
                <a:spcPct val="90000"/>
              </a:lnSpc>
              <a:spcBef>
                <a:spcPct val="20000"/>
              </a:spcBef>
            </a:pPr>
            <a:r>
              <a:rPr lang="en-US" sz="3600" dirty="0"/>
              <a:t>If you use force against a detainee – </a:t>
            </a:r>
          </a:p>
          <a:p>
            <a:pPr marL="225425" indent="-225425" eaLnBrk="1" hangingPunct="1">
              <a:lnSpc>
                <a:spcPct val="90000"/>
              </a:lnSpc>
              <a:spcBef>
                <a:spcPct val="20000"/>
              </a:spcBef>
            </a:pPr>
            <a:r>
              <a:rPr lang="en-US" sz="3600" dirty="0"/>
              <a:t>report it!</a:t>
            </a:r>
          </a:p>
          <a:p>
            <a:pPr marL="1143000" lvl="2" indent="-228600" eaLnBrk="1" hangingPunct="1">
              <a:lnSpc>
                <a:spcPct val="90000"/>
              </a:lnSpc>
              <a:spcBef>
                <a:spcPct val="20000"/>
              </a:spcBef>
              <a:buFontTx/>
              <a:buChar char="•"/>
            </a:pPr>
            <a:r>
              <a:rPr lang="en-US" sz="3200" dirty="0"/>
              <a:t>These reports can help protect you against allegations of abuse</a:t>
            </a:r>
          </a:p>
          <a:p>
            <a:pPr marL="1143000" lvl="2" indent="-228600" eaLnBrk="1" hangingPunct="1">
              <a:lnSpc>
                <a:spcPct val="90000"/>
              </a:lnSpc>
              <a:spcBef>
                <a:spcPct val="20000"/>
              </a:spcBef>
              <a:buFontTx/>
              <a:buChar char="•"/>
            </a:pPr>
            <a:r>
              <a:rPr lang="en-US" sz="3200" dirty="0"/>
              <a:t>If you don’t report it, you could be punished</a:t>
            </a:r>
          </a:p>
          <a:p>
            <a:pPr marL="1143000" lvl="2" indent="-228600" eaLnBrk="1" hangingPunct="1">
              <a:lnSpc>
                <a:spcPct val="90000"/>
              </a:lnSpc>
              <a:spcBef>
                <a:spcPct val="20000"/>
              </a:spcBef>
              <a:buFontTx/>
              <a:buChar char="•"/>
            </a:pPr>
            <a:r>
              <a:rPr lang="en-US" sz="3200" dirty="0"/>
              <a:t>You need to report any use of force, but any time the use of force results in injury or death, there will be an investigation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0" y="685800"/>
            <a:ext cx="8229600" cy="960438"/>
          </a:xfrm>
          <a:noFill/>
        </p:spPr>
        <p:txBody>
          <a:bodyPr anchorCtr="1"/>
          <a:lstStyle/>
          <a:p>
            <a:pPr eaLnBrk="1" hangingPunct="1"/>
            <a:r>
              <a:rPr lang="en-US" sz="3600" dirty="0"/>
              <a:t>Death of a Detainee</a:t>
            </a:r>
          </a:p>
        </p:txBody>
      </p:sp>
      <p:sp>
        <p:nvSpPr>
          <p:cNvPr id="46083" name="Rectangle 3"/>
          <p:cNvSpPr>
            <a:spLocks noChangeArrowheads="1"/>
          </p:cNvSpPr>
          <p:nvPr/>
        </p:nvSpPr>
        <p:spPr bwMode="auto">
          <a:xfrm>
            <a:off x="876300" y="1981200"/>
            <a:ext cx="10439400" cy="4572000"/>
          </a:xfrm>
          <a:prstGeom prst="rect">
            <a:avLst/>
          </a:prstGeom>
          <a:noFill/>
          <a:ln w="12700">
            <a:noFill/>
            <a:miter lim="800000"/>
            <a:headEnd/>
            <a:tailEnd/>
          </a:ln>
        </p:spPr>
        <p:txBody>
          <a:bodyPr lIns="90488" tIns="44450" rIns="90488" bIns="44450" anchor="ctr" anchorCtr="1"/>
          <a:lstStyle/>
          <a:p>
            <a:pPr eaLnBrk="1" hangingPunct="1">
              <a:spcBef>
                <a:spcPct val="20000"/>
              </a:spcBef>
              <a:buFontTx/>
              <a:buChar char="•"/>
              <a:tabLst>
                <a:tab pos="342900" algn="l"/>
              </a:tabLst>
            </a:pPr>
            <a:r>
              <a:rPr lang="en-US" sz="2800" dirty="0"/>
              <a:t>  There is always an investigation, even if it looks accidental or from natural causes</a:t>
            </a:r>
          </a:p>
          <a:p>
            <a:pPr eaLnBrk="1" hangingPunct="1">
              <a:spcBef>
                <a:spcPct val="20000"/>
              </a:spcBef>
              <a:buFontTx/>
              <a:buChar char="•"/>
              <a:tabLst>
                <a:tab pos="342900" algn="l"/>
              </a:tabLst>
            </a:pPr>
            <a:r>
              <a:rPr lang="en-US" sz="2800" dirty="0"/>
              <a:t>  The death must be reported, through the chain </a:t>
            </a:r>
          </a:p>
          <a:p>
            <a:pPr eaLnBrk="1" hangingPunct="1">
              <a:spcBef>
                <a:spcPct val="20000"/>
              </a:spcBef>
              <a:tabLst>
                <a:tab pos="342900" algn="l"/>
              </a:tabLst>
            </a:pPr>
            <a:r>
              <a:rPr lang="en-US" sz="2800" dirty="0"/>
              <a:t>	of command, to the ICRC</a:t>
            </a:r>
          </a:p>
          <a:p>
            <a:pPr marL="117475" lvl="1" eaLnBrk="1" hangingPunct="1">
              <a:spcBef>
                <a:spcPct val="20000"/>
              </a:spcBef>
              <a:buFontTx/>
              <a:buChar char="•"/>
              <a:tabLst>
                <a:tab pos="342900" algn="l"/>
              </a:tabLst>
            </a:pPr>
            <a:r>
              <a:rPr lang="en-US" sz="2800" dirty="0"/>
              <a:t> Document the details</a:t>
            </a:r>
          </a:p>
          <a:p>
            <a:pPr eaLnBrk="1" hangingPunct="1">
              <a:spcBef>
                <a:spcPct val="20000"/>
              </a:spcBef>
              <a:tabLst>
                <a:tab pos="342900" algn="l"/>
              </a:tabLst>
            </a:pPr>
            <a:endParaRPr lang="en-US" sz="1000" dirty="0">
              <a:solidFill>
                <a:srgbClr val="003366"/>
              </a:solidFill>
            </a:endParaRPr>
          </a:p>
          <a:p>
            <a:pPr eaLnBrk="1" hangingPunct="1">
              <a:spcBef>
                <a:spcPct val="20000"/>
              </a:spcBef>
              <a:tabLst>
                <a:tab pos="342900" algn="l"/>
              </a:tabLst>
            </a:pPr>
            <a:endParaRPr lang="en-US" sz="1000" dirty="0">
              <a:solidFill>
                <a:srgbClr val="003366"/>
              </a:solidFill>
            </a:endParaRPr>
          </a:p>
          <a:p>
            <a:pPr eaLnBrk="1" hangingPunct="1">
              <a:spcBef>
                <a:spcPct val="20000"/>
              </a:spcBef>
              <a:tabLst>
                <a:tab pos="342900" algn="l"/>
              </a:tabLst>
            </a:pPr>
            <a:r>
              <a:rPr lang="en-US" sz="3200" dirty="0">
                <a:solidFill>
                  <a:schemeClr val="bg1">
                    <a:lumMod val="50000"/>
                    <a:lumOff val="50000"/>
                  </a:schemeClr>
                </a:solidFill>
              </a:rPr>
              <a:t>You will get guidance on handling the deceased.</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81200" y="458789"/>
            <a:ext cx="8229600" cy="960437"/>
          </a:xfrm>
          <a:noFill/>
        </p:spPr>
        <p:txBody>
          <a:bodyPr anchorCtr="1"/>
          <a:lstStyle/>
          <a:p>
            <a:pPr eaLnBrk="1" hangingPunct="1">
              <a:lnSpc>
                <a:spcPct val="70000"/>
              </a:lnSpc>
            </a:pPr>
            <a:r>
              <a:rPr lang="en-US" sz="3600" dirty="0"/>
              <a:t>Punishment of Detainees</a:t>
            </a:r>
            <a:endParaRPr lang="en-US" sz="3200" dirty="0"/>
          </a:p>
        </p:txBody>
      </p:sp>
      <p:sp>
        <p:nvSpPr>
          <p:cNvPr id="47107" name="Rectangle 3"/>
          <p:cNvSpPr>
            <a:spLocks noChangeArrowheads="1"/>
          </p:cNvSpPr>
          <p:nvPr/>
        </p:nvSpPr>
        <p:spPr bwMode="auto">
          <a:xfrm>
            <a:off x="228600" y="2057400"/>
            <a:ext cx="11277600" cy="5484812"/>
          </a:xfrm>
          <a:prstGeom prst="rect">
            <a:avLst/>
          </a:prstGeom>
          <a:noFill/>
          <a:ln w="12700">
            <a:noFill/>
            <a:miter lim="800000"/>
            <a:headEnd/>
            <a:tailEnd/>
          </a:ln>
        </p:spPr>
        <p:txBody>
          <a:bodyPr lIns="90488" tIns="44450" rIns="90488" bIns="44450"/>
          <a:lstStyle/>
          <a:p>
            <a:pPr marL="225425" indent="-225425" eaLnBrk="1" hangingPunct="1">
              <a:lnSpc>
                <a:spcPct val="90000"/>
              </a:lnSpc>
              <a:spcBef>
                <a:spcPct val="20000"/>
              </a:spcBef>
            </a:pPr>
            <a:r>
              <a:rPr lang="en-US" sz="3200" dirty="0"/>
              <a:t>Detainees CAN be punished for misconduct:</a:t>
            </a:r>
          </a:p>
          <a:p>
            <a:pPr marL="225425" indent="-225425" eaLnBrk="1" hangingPunct="1">
              <a:lnSpc>
                <a:spcPct val="90000"/>
              </a:lnSpc>
              <a:spcBef>
                <a:spcPct val="20000"/>
              </a:spcBef>
            </a:pPr>
            <a:endParaRPr lang="en-US" sz="3200" dirty="0"/>
          </a:p>
          <a:p>
            <a:pPr marL="576263" lvl="1" indent="-236538" eaLnBrk="1" hangingPunct="1">
              <a:lnSpc>
                <a:spcPct val="90000"/>
              </a:lnSpc>
              <a:spcBef>
                <a:spcPct val="20000"/>
              </a:spcBef>
              <a:buFontTx/>
              <a:buChar char="•"/>
            </a:pPr>
            <a:r>
              <a:rPr lang="en-US" sz="2800" dirty="0"/>
              <a:t>This is controlled by the Commander!</a:t>
            </a:r>
          </a:p>
          <a:p>
            <a:pPr marL="576263" lvl="1" indent="-236538" eaLnBrk="1" hangingPunct="1">
              <a:lnSpc>
                <a:spcPct val="90000"/>
              </a:lnSpc>
              <a:spcBef>
                <a:spcPct val="20000"/>
              </a:spcBef>
              <a:buFontTx/>
              <a:buChar char="•"/>
            </a:pPr>
            <a:r>
              <a:rPr lang="en-US" sz="2800" dirty="0"/>
              <a:t>Punishment requires due process</a:t>
            </a:r>
          </a:p>
          <a:p>
            <a:pPr marL="576263" lvl="1" indent="-236538" eaLnBrk="1" hangingPunct="1">
              <a:lnSpc>
                <a:spcPct val="90000"/>
              </a:lnSpc>
              <a:spcBef>
                <a:spcPct val="20000"/>
              </a:spcBef>
              <a:buFontTx/>
              <a:buChar char="•"/>
            </a:pPr>
            <a:r>
              <a:rPr lang="en-US" sz="2800" dirty="0"/>
              <a:t>Punishment is never arbitrary or capricious</a:t>
            </a:r>
          </a:p>
          <a:p>
            <a:pPr marL="576263" lvl="1" indent="-236538" eaLnBrk="1" hangingPunct="1">
              <a:lnSpc>
                <a:spcPct val="90000"/>
              </a:lnSpc>
              <a:spcBef>
                <a:spcPct val="20000"/>
              </a:spcBef>
              <a:buFontTx/>
              <a:buChar char="•"/>
            </a:pPr>
            <a:r>
              <a:rPr lang="en-US" sz="2800" dirty="0"/>
              <a:t>Detainees cannot be punished for not giving information</a:t>
            </a:r>
          </a:p>
          <a:p>
            <a:pPr marL="576263" lvl="1" indent="-236538" eaLnBrk="1" hangingPunct="1">
              <a:lnSpc>
                <a:spcPct val="90000"/>
              </a:lnSpc>
              <a:spcBef>
                <a:spcPct val="20000"/>
              </a:spcBef>
              <a:buFontTx/>
              <a:buChar char="–"/>
            </a:pPr>
            <a:endParaRPr lang="en-US" sz="1200" dirty="0">
              <a:solidFill>
                <a:srgbClr val="003366"/>
              </a:solidFill>
            </a:endParaRPr>
          </a:p>
          <a:p>
            <a:pPr marL="576263" lvl="1" indent="-236538" eaLnBrk="1" hangingPunct="1">
              <a:lnSpc>
                <a:spcPct val="90000"/>
              </a:lnSpc>
              <a:spcBef>
                <a:spcPct val="20000"/>
              </a:spcBef>
              <a:buFontTx/>
              <a:buChar char="–"/>
            </a:pPr>
            <a:endParaRPr lang="en-US" sz="1200" dirty="0"/>
          </a:p>
          <a:p>
            <a:pPr marL="225425" indent="-225425" algn="ctr" eaLnBrk="1" hangingPunct="1">
              <a:lnSpc>
                <a:spcPct val="90000"/>
              </a:lnSpc>
              <a:spcBef>
                <a:spcPct val="20000"/>
              </a:spcBef>
            </a:pPr>
            <a:r>
              <a:rPr lang="en-US" sz="3200" dirty="0">
                <a:solidFill>
                  <a:schemeClr val="bg1">
                    <a:lumMod val="50000"/>
                    <a:lumOff val="50000"/>
                  </a:schemeClr>
                </a:solidFill>
              </a:rPr>
              <a:t>Do not administer “punishment” yourself regardless of provocation.</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752600" y="838200"/>
            <a:ext cx="8229600" cy="960438"/>
          </a:xfrm>
          <a:noFill/>
        </p:spPr>
        <p:txBody>
          <a:bodyPr anchorCtr="1"/>
          <a:lstStyle/>
          <a:p>
            <a:pPr eaLnBrk="1" hangingPunct="1">
              <a:lnSpc>
                <a:spcPct val="70000"/>
              </a:lnSpc>
            </a:pPr>
            <a:r>
              <a:rPr lang="en-US" sz="3600" dirty="0"/>
              <a:t>Segregation</a:t>
            </a:r>
          </a:p>
        </p:txBody>
      </p:sp>
      <p:sp>
        <p:nvSpPr>
          <p:cNvPr id="48131" name="Rectangle 3"/>
          <p:cNvSpPr>
            <a:spLocks noChangeArrowheads="1"/>
          </p:cNvSpPr>
          <p:nvPr/>
        </p:nvSpPr>
        <p:spPr bwMode="auto">
          <a:xfrm>
            <a:off x="228600" y="1905000"/>
            <a:ext cx="11277600" cy="5484812"/>
          </a:xfrm>
          <a:prstGeom prst="rect">
            <a:avLst/>
          </a:prstGeom>
          <a:noFill/>
          <a:ln w="12700">
            <a:noFill/>
            <a:miter lim="800000"/>
            <a:headEnd/>
            <a:tailEnd/>
          </a:ln>
        </p:spPr>
        <p:txBody>
          <a:bodyPr lIns="90488" tIns="44450" rIns="90488" bIns="44450"/>
          <a:lstStyle/>
          <a:p>
            <a:pPr marL="225425" indent="-225425" eaLnBrk="1" hangingPunct="1">
              <a:lnSpc>
                <a:spcPct val="90000"/>
              </a:lnSpc>
              <a:spcBef>
                <a:spcPct val="20000"/>
              </a:spcBef>
              <a:buFontTx/>
              <a:buChar char="•"/>
            </a:pPr>
            <a:r>
              <a:rPr lang="en-US" sz="2800" dirty="0"/>
              <a:t>Segregation is an administrative or security provision</a:t>
            </a:r>
          </a:p>
          <a:p>
            <a:pPr marL="576263" lvl="1" indent="-236538" eaLnBrk="1" hangingPunct="1">
              <a:lnSpc>
                <a:spcPct val="90000"/>
              </a:lnSpc>
              <a:spcBef>
                <a:spcPct val="20000"/>
              </a:spcBef>
              <a:buFontTx/>
              <a:buChar char="–"/>
            </a:pPr>
            <a:r>
              <a:rPr lang="en-US" sz="2400" dirty="0"/>
              <a:t>It is done to help with security, and help control detainee movement</a:t>
            </a:r>
          </a:p>
          <a:p>
            <a:pPr marL="576263" lvl="1" indent="-236538" eaLnBrk="1" hangingPunct="1">
              <a:lnSpc>
                <a:spcPct val="90000"/>
              </a:lnSpc>
              <a:spcBef>
                <a:spcPct val="20000"/>
              </a:spcBef>
              <a:buFontTx/>
              <a:buChar char="–"/>
            </a:pPr>
            <a:endParaRPr lang="en-US" sz="800" dirty="0"/>
          </a:p>
          <a:p>
            <a:pPr marL="225425" indent="-225425" eaLnBrk="1" hangingPunct="1">
              <a:lnSpc>
                <a:spcPct val="90000"/>
              </a:lnSpc>
              <a:spcBef>
                <a:spcPct val="20000"/>
              </a:spcBef>
              <a:buFontTx/>
              <a:buChar char="•"/>
            </a:pPr>
            <a:r>
              <a:rPr lang="en-US" sz="2800" dirty="0"/>
              <a:t>Segregation is NOT:</a:t>
            </a:r>
          </a:p>
          <a:p>
            <a:pPr marL="576263" lvl="1" indent="-236538" eaLnBrk="1" hangingPunct="1">
              <a:lnSpc>
                <a:spcPct val="90000"/>
              </a:lnSpc>
              <a:spcBef>
                <a:spcPct val="20000"/>
              </a:spcBef>
              <a:buFontTx/>
              <a:buChar char="–"/>
            </a:pPr>
            <a:endParaRPr lang="en-US" sz="800" dirty="0"/>
          </a:p>
          <a:p>
            <a:pPr marL="576263" lvl="1" indent="-236538" eaLnBrk="1" hangingPunct="1">
              <a:lnSpc>
                <a:spcPct val="90000"/>
              </a:lnSpc>
              <a:spcBef>
                <a:spcPct val="20000"/>
              </a:spcBef>
              <a:buFontTx/>
              <a:buChar char="–"/>
            </a:pPr>
            <a:r>
              <a:rPr lang="en-US" sz="2400" dirty="0"/>
              <a:t>Solitary Confinement: This is punishment – that’s up to the Commander, not you</a:t>
            </a:r>
          </a:p>
          <a:p>
            <a:pPr marL="576263" lvl="1" indent="-236538" eaLnBrk="1" hangingPunct="1">
              <a:lnSpc>
                <a:spcPct val="90000"/>
              </a:lnSpc>
              <a:spcBef>
                <a:spcPct val="20000"/>
              </a:spcBef>
              <a:buFontTx/>
              <a:buChar char="–"/>
            </a:pPr>
            <a:endParaRPr lang="en-US" sz="800" dirty="0"/>
          </a:p>
          <a:p>
            <a:pPr marL="576263" lvl="1" indent="-236538" eaLnBrk="1" hangingPunct="1">
              <a:lnSpc>
                <a:spcPct val="90000"/>
              </a:lnSpc>
              <a:spcBef>
                <a:spcPct val="20000"/>
              </a:spcBef>
              <a:buFontTx/>
              <a:buChar char="–"/>
            </a:pPr>
            <a:r>
              <a:rPr lang="en-US" sz="2400" dirty="0"/>
              <a:t>Isolation: This is controlled by medical personnel based on contagious situations</a:t>
            </a:r>
          </a:p>
          <a:p>
            <a:pPr marL="576263" lvl="1" indent="-236538" eaLnBrk="1" hangingPunct="1">
              <a:lnSpc>
                <a:spcPct val="90000"/>
              </a:lnSpc>
              <a:spcBef>
                <a:spcPct val="20000"/>
              </a:spcBef>
              <a:buFontTx/>
              <a:buChar char="–"/>
            </a:pPr>
            <a:endParaRPr lang="en-US" sz="800" dirty="0"/>
          </a:p>
          <a:p>
            <a:pPr marL="576263" lvl="1" indent="-236538" eaLnBrk="1" hangingPunct="1">
              <a:lnSpc>
                <a:spcPct val="90000"/>
              </a:lnSpc>
              <a:spcBef>
                <a:spcPct val="20000"/>
              </a:spcBef>
              <a:buFontTx/>
              <a:buChar char="–"/>
            </a:pPr>
            <a:r>
              <a:rPr lang="en-US" sz="2400" dirty="0"/>
              <a:t>Separation: This is an interrogation technique – only interrogators can use, and only on Unprivileged Enemy Belligerents.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 y="685800"/>
            <a:ext cx="8229600" cy="960438"/>
          </a:xfrm>
          <a:noFill/>
        </p:spPr>
        <p:txBody>
          <a:bodyPr/>
          <a:lstStyle/>
          <a:p>
            <a:pPr eaLnBrk="1" hangingPunct="1"/>
            <a:r>
              <a:rPr lang="en-US" sz="3600" dirty="0"/>
              <a:t>Tactical Questioning</a:t>
            </a:r>
            <a:endParaRPr lang="en-US" sz="2400" dirty="0"/>
          </a:p>
        </p:txBody>
      </p:sp>
      <p:sp>
        <p:nvSpPr>
          <p:cNvPr id="49155" name="Rectangle 3"/>
          <p:cNvSpPr>
            <a:spLocks noGrp="1" noChangeArrowheads="1"/>
          </p:cNvSpPr>
          <p:nvPr>
            <p:ph idx="1"/>
          </p:nvPr>
        </p:nvSpPr>
        <p:spPr>
          <a:xfrm>
            <a:off x="381000" y="1905000"/>
            <a:ext cx="10896600" cy="4648200"/>
          </a:xfrm>
          <a:noFill/>
        </p:spPr>
        <p:txBody>
          <a:bodyPr>
            <a:normAutofit fontScale="92500" lnSpcReduction="10000"/>
          </a:bodyPr>
          <a:lstStyle/>
          <a:p>
            <a:pPr marL="225425" indent="-225425" eaLnBrk="1" hangingPunct="1">
              <a:lnSpc>
                <a:spcPct val="90000"/>
              </a:lnSpc>
              <a:spcBef>
                <a:spcPct val="15000"/>
              </a:spcBef>
              <a:buNone/>
            </a:pPr>
            <a:r>
              <a:rPr lang="en-US" sz="2000" dirty="0"/>
              <a:t>Tactical Questioning = Direct Questions</a:t>
            </a:r>
          </a:p>
          <a:p>
            <a:pPr marL="569913" lvl="1" indent="-230188" eaLnBrk="1" hangingPunct="1">
              <a:lnSpc>
                <a:spcPct val="90000"/>
              </a:lnSpc>
              <a:spcBef>
                <a:spcPct val="15000"/>
              </a:spcBef>
              <a:buFontTx/>
              <a:buChar char="•"/>
            </a:pPr>
            <a:r>
              <a:rPr lang="en-US" sz="2000" dirty="0"/>
              <a:t>Non-interrogators can use direct questions to ask detainees for tactical information</a:t>
            </a:r>
          </a:p>
          <a:p>
            <a:pPr marL="569913" lvl="1" indent="-230188" eaLnBrk="1" hangingPunct="1">
              <a:lnSpc>
                <a:spcPct val="90000"/>
              </a:lnSpc>
              <a:spcBef>
                <a:spcPct val="15000"/>
              </a:spcBef>
              <a:buFontTx/>
              <a:buChar char="-"/>
            </a:pPr>
            <a:endParaRPr lang="en-US" sz="2000" dirty="0"/>
          </a:p>
          <a:p>
            <a:pPr marL="225425" indent="-225425" eaLnBrk="1" hangingPunct="1">
              <a:lnSpc>
                <a:spcPct val="90000"/>
              </a:lnSpc>
              <a:spcBef>
                <a:spcPct val="15000"/>
              </a:spcBef>
              <a:buNone/>
            </a:pPr>
            <a:r>
              <a:rPr lang="en-US" sz="2000" dirty="0"/>
              <a:t>Tactical Questioning is:</a:t>
            </a:r>
          </a:p>
          <a:p>
            <a:pPr marL="569913" lvl="1" indent="-230188" eaLnBrk="1" hangingPunct="1">
              <a:lnSpc>
                <a:spcPct val="90000"/>
              </a:lnSpc>
              <a:spcBef>
                <a:spcPct val="15000"/>
              </a:spcBef>
              <a:buFontTx/>
              <a:buChar char="•"/>
            </a:pPr>
            <a:r>
              <a:rPr lang="en-US" sz="2000" dirty="0"/>
              <a:t>Who?</a:t>
            </a:r>
          </a:p>
          <a:p>
            <a:pPr marL="569913" lvl="1" indent="-230188" eaLnBrk="1" hangingPunct="1">
              <a:lnSpc>
                <a:spcPct val="90000"/>
              </a:lnSpc>
              <a:spcBef>
                <a:spcPct val="15000"/>
              </a:spcBef>
              <a:buFontTx/>
              <a:buChar char="•"/>
            </a:pPr>
            <a:r>
              <a:rPr lang="en-US" sz="2000" dirty="0"/>
              <a:t>What?</a:t>
            </a:r>
          </a:p>
          <a:p>
            <a:pPr marL="569913" lvl="1" indent="-230188" eaLnBrk="1" hangingPunct="1">
              <a:lnSpc>
                <a:spcPct val="90000"/>
              </a:lnSpc>
              <a:spcBef>
                <a:spcPct val="15000"/>
              </a:spcBef>
              <a:buFontTx/>
              <a:buChar char="•"/>
            </a:pPr>
            <a:r>
              <a:rPr lang="en-US" sz="2000" dirty="0"/>
              <a:t>When?</a:t>
            </a:r>
          </a:p>
          <a:p>
            <a:pPr marL="569913" lvl="1" indent="-230188" eaLnBrk="1" hangingPunct="1">
              <a:lnSpc>
                <a:spcPct val="90000"/>
              </a:lnSpc>
              <a:spcBef>
                <a:spcPct val="15000"/>
              </a:spcBef>
              <a:buFontTx/>
              <a:buChar char="•"/>
            </a:pPr>
            <a:r>
              <a:rPr lang="en-US" sz="2000" dirty="0"/>
              <a:t>Where?</a:t>
            </a:r>
          </a:p>
          <a:p>
            <a:pPr marL="569913" lvl="1" indent="-230188" eaLnBrk="1" hangingPunct="1">
              <a:lnSpc>
                <a:spcPct val="90000"/>
              </a:lnSpc>
              <a:spcBef>
                <a:spcPct val="15000"/>
              </a:spcBef>
              <a:buFontTx/>
              <a:buChar char="•"/>
            </a:pPr>
            <a:r>
              <a:rPr lang="en-US" sz="2000" dirty="0"/>
              <a:t>Why?</a:t>
            </a:r>
          </a:p>
          <a:p>
            <a:pPr marL="225425" indent="-225425" eaLnBrk="1" hangingPunct="1">
              <a:lnSpc>
                <a:spcPct val="90000"/>
              </a:lnSpc>
              <a:spcBef>
                <a:spcPct val="15000"/>
              </a:spcBef>
              <a:buNone/>
            </a:pPr>
            <a:r>
              <a:rPr lang="en-US" sz="2000" dirty="0"/>
              <a:t>Tactical Questioning is based on:</a:t>
            </a:r>
          </a:p>
          <a:p>
            <a:pPr marL="569913" lvl="1" indent="-230188" eaLnBrk="1" hangingPunct="1">
              <a:lnSpc>
                <a:spcPct val="90000"/>
              </a:lnSpc>
              <a:spcBef>
                <a:spcPct val="15000"/>
              </a:spcBef>
              <a:buFontTx/>
              <a:buChar char="•"/>
            </a:pPr>
            <a:r>
              <a:rPr lang="en-US" sz="2000" dirty="0"/>
              <a:t>ROE</a:t>
            </a:r>
          </a:p>
          <a:p>
            <a:pPr marL="569913" lvl="1" indent="-230188" eaLnBrk="1" hangingPunct="1">
              <a:lnSpc>
                <a:spcPct val="90000"/>
              </a:lnSpc>
              <a:spcBef>
                <a:spcPct val="15000"/>
              </a:spcBef>
              <a:buFontTx/>
              <a:buChar char="•"/>
            </a:pPr>
            <a:r>
              <a:rPr lang="en-US" sz="2000" dirty="0"/>
              <a:t>Commander’s Mission</a:t>
            </a:r>
          </a:p>
          <a:p>
            <a:pPr marL="569913" lvl="1" indent="-230188" eaLnBrk="1" hangingPunct="1">
              <a:lnSpc>
                <a:spcPct val="90000"/>
              </a:lnSpc>
              <a:spcBef>
                <a:spcPct val="15000"/>
              </a:spcBef>
              <a:buFontTx/>
              <a:buChar char="•"/>
            </a:pPr>
            <a:r>
              <a:rPr lang="en-US" sz="2000" dirty="0"/>
              <a:t>Operational Security and Force Protection</a:t>
            </a:r>
          </a:p>
          <a:p>
            <a:pPr marL="569913" lvl="1" indent="-230188" eaLnBrk="1" hangingPunct="1">
              <a:lnSpc>
                <a:spcPct val="90000"/>
              </a:lnSpc>
              <a:spcBef>
                <a:spcPct val="15000"/>
              </a:spcBef>
              <a:buFontTx/>
              <a:buChar char="•"/>
            </a:pPr>
            <a:r>
              <a:rPr lang="en-US" sz="2000" dirty="0"/>
              <a:t>Priorities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23423" y="762000"/>
            <a:ext cx="8458200" cy="960438"/>
          </a:xfrm>
          <a:noFill/>
        </p:spPr>
        <p:txBody>
          <a:bodyPr/>
          <a:lstStyle/>
          <a:p>
            <a:pPr eaLnBrk="1" hangingPunct="1"/>
            <a:r>
              <a:rPr lang="en-US" sz="3600" u="sng" dirty="0"/>
              <a:t>NOT</a:t>
            </a:r>
            <a:r>
              <a:rPr lang="en-US" sz="3600" dirty="0"/>
              <a:t> Tactical Questioning</a:t>
            </a:r>
          </a:p>
        </p:txBody>
      </p:sp>
      <p:sp>
        <p:nvSpPr>
          <p:cNvPr id="50179" name="Rectangle 3"/>
          <p:cNvSpPr>
            <a:spLocks noGrp="1" noChangeArrowheads="1"/>
          </p:cNvSpPr>
          <p:nvPr>
            <p:ph idx="1"/>
          </p:nvPr>
        </p:nvSpPr>
        <p:spPr>
          <a:xfrm>
            <a:off x="152400" y="1895230"/>
            <a:ext cx="12039600" cy="4953000"/>
          </a:xfrm>
          <a:noFill/>
        </p:spPr>
        <p:txBody>
          <a:bodyPr/>
          <a:lstStyle/>
          <a:p>
            <a:pPr marL="569913" lvl="1" indent="-225425" eaLnBrk="1" hangingPunct="1">
              <a:lnSpc>
                <a:spcPct val="85000"/>
              </a:lnSpc>
              <a:spcBef>
                <a:spcPct val="15000"/>
              </a:spcBef>
              <a:buFontTx/>
              <a:buChar char="•"/>
            </a:pPr>
            <a:r>
              <a:rPr lang="en-US" sz="2300" dirty="0"/>
              <a:t>Attempting to prove that Coalition forces know everything so the detainee should confess</a:t>
            </a:r>
          </a:p>
          <a:p>
            <a:pPr marL="569913" lvl="1" indent="-225425" eaLnBrk="1" hangingPunct="1">
              <a:lnSpc>
                <a:spcPct val="85000"/>
              </a:lnSpc>
              <a:spcBef>
                <a:spcPct val="15000"/>
              </a:spcBef>
              <a:buFontTx/>
              <a:buChar char="•"/>
            </a:pPr>
            <a:r>
              <a:rPr lang="en-US" sz="2300" dirty="0"/>
              <a:t>Repeating the same questions over and over (repetition)</a:t>
            </a:r>
          </a:p>
          <a:p>
            <a:pPr marL="569913" lvl="1" indent="-225425" eaLnBrk="1" hangingPunct="1">
              <a:lnSpc>
                <a:spcPct val="85000"/>
              </a:lnSpc>
              <a:spcBef>
                <a:spcPct val="15000"/>
              </a:spcBef>
              <a:buFontTx/>
              <a:buChar char="•"/>
            </a:pPr>
            <a:r>
              <a:rPr lang="en-US" sz="2300" dirty="0"/>
              <a:t>“Rapid fire” questions to confuse the detainee</a:t>
            </a:r>
          </a:p>
          <a:p>
            <a:pPr marL="569913" lvl="1" indent="-225425" eaLnBrk="1" hangingPunct="1">
              <a:lnSpc>
                <a:spcPct val="85000"/>
              </a:lnSpc>
              <a:spcBef>
                <a:spcPct val="15000"/>
              </a:spcBef>
              <a:buFontTx/>
              <a:buChar char="•"/>
            </a:pPr>
            <a:r>
              <a:rPr lang="en-US" sz="2300" dirty="0"/>
              <a:t>Using the “silent treatment”</a:t>
            </a:r>
          </a:p>
          <a:p>
            <a:pPr marL="569913" lvl="1" indent="-225425" eaLnBrk="1" hangingPunct="1">
              <a:lnSpc>
                <a:spcPct val="85000"/>
              </a:lnSpc>
              <a:spcBef>
                <a:spcPct val="15000"/>
              </a:spcBef>
              <a:buFontTx/>
              <a:buChar char="•"/>
            </a:pPr>
            <a:r>
              <a:rPr lang="en-US" sz="2300" dirty="0"/>
              <a:t>Isolating a detainee prior to questioning</a:t>
            </a:r>
          </a:p>
          <a:p>
            <a:pPr marL="569913" lvl="1" indent="-225425" eaLnBrk="1" hangingPunct="1">
              <a:lnSpc>
                <a:spcPct val="85000"/>
              </a:lnSpc>
              <a:spcBef>
                <a:spcPct val="15000"/>
              </a:spcBef>
              <a:buFontTx/>
              <a:buChar char="•"/>
            </a:pPr>
            <a:r>
              <a:rPr lang="en-US" sz="2300" dirty="0"/>
              <a:t>Pretending to be from another country while conducting tactical questioning</a:t>
            </a:r>
          </a:p>
          <a:p>
            <a:pPr marL="569913" lvl="1" indent="-225425" eaLnBrk="1" hangingPunct="1">
              <a:lnSpc>
                <a:spcPct val="85000"/>
              </a:lnSpc>
              <a:spcBef>
                <a:spcPct val="15000"/>
              </a:spcBef>
              <a:buFontTx/>
              <a:buChar char="•"/>
            </a:pPr>
            <a:r>
              <a:rPr lang="en-US" sz="2300" dirty="0"/>
              <a:t>Changing locations during tactical questioning</a:t>
            </a:r>
          </a:p>
          <a:p>
            <a:pPr marL="569913" lvl="1" indent="-225425" eaLnBrk="1" hangingPunct="1">
              <a:lnSpc>
                <a:spcPct val="85000"/>
              </a:lnSpc>
              <a:spcBef>
                <a:spcPct val="15000"/>
              </a:spcBef>
              <a:buFontTx/>
              <a:buChar char="•"/>
            </a:pPr>
            <a:r>
              <a:rPr lang="en-US" sz="2300" dirty="0"/>
              <a:t>Pretending to be the detainee‘s friend</a:t>
            </a:r>
          </a:p>
          <a:p>
            <a:pPr marL="569913" lvl="1" indent="-225425" eaLnBrk="1" hangingPunct="1">
              <a:lnSpc>
                <a:spcPct val="85000"/>
              </a:lnSpc>
              <a:spcBef>
                <a:spcPct val="15000"/>
              </a:spcBef>
              <a:buFontTx/>
              <a:buChar char="•"/>
            </a:pPr>
            <a:r>
              <a:rPr lang="en-US" sz="2300" dirty="0"/>
              <a:t>Trying to persuade the detainee with extra food, extra drink, money, tobacco, etc.</a:t>
            </a:r>
          </a:p>
          <a:p>
            <a:pPr marL="569913" lvl="1" indent="-225425" eaLnBrk="1" hangingPunct="1">
              <a:lnSpc>
                <a:spcPct val="85000"/>
              </a:lnSpc>
              <a:spcBef>
                <a:spcPct val="15000"/>
              </a:spcBef>
              <a:buFontTx/>
              <a:buChar char="•"/>
            </a:pPr>
            <a:r>
              <a:rPr lang="en-US" sz="2300" dirty="0"/>
              <a:t>Trying to intimidate or scare the detainee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52400" y="304800"/>
            <a:ext cx="9784080" cy="1508760"/>
          </a:xfrm>
        </p:spPr>
        <p:txBody>
          <a:bodyPr/>
          <a:lstStyle/>
          <a:p>
            <a:pPr eaLnBrk="1" hangingPunct="1"/>
            <a:r>
              <a:rPr lang="en-US" dirty="0"/>
              <a:t>Sources</a:t>
            </a:r>
          </a:p>
        </p:txBody>
      </p:sp>
      <p:sp>
        <p:nvSpPr>
          <p:cNvPr id="5123" name="Rectangle 5"/>
          <p:cNvSpPr>
            <a:spLocks noGrp="1" noChangeArrowheads="1"/>
          </p:cNvSpPr>
          <p:nvPr>
            <p:ph idx="1"/>
          </p:nvPr>
        </p:nvSpPr>
        <p:spPr>
          <a:xfrm>
            <a:off x="381000" y="1981200"/>
            <a:ext cx="8229600" cy="4525963"/>
          </a:xfrm>
        </p:spPr>
        <p:txBody>
          <a:bodyPr/>
          <a:lstStyle/>
          <a:p>
            <a:pPr eaLnBrk="1" hangingPunct="1"/>
            <a:r>
              <a:rPr lang="en-US" sz="2200" dirty="0"/>
              <a:t>Geneva Convention (III) Relative to Treatment of Prisoners of War, 12 Aug 49 (GCIII)</a:t>
            </a:r>
          </a:p>
          <a:p>
            <a:pPr eaLnBrk="1" hangingPunct="1"/>
            <a:r>
              <a:rPr lang="en-US" sz="2200" dirty="0"/>
              <a:t>Geneva Convention (IV) Relative to the Protection of Civilian Persons in Time of War, 12 Aug 49 (GCIV)</a:t>
            </a:r>
          </a:p>
          <a:p>
            <a:pPr eaLnBrk="1" hangingPunct="1"/>
            <a:r>
              <a:rPr lang="en-US" sz="2200" dirty="0"/>
              <a:t>1977 Additional Protocols to the GCs</a:t>
            </a:r>
          </a:p>
          <a:p>
            <a:pPr eaLnBrk="1" hangingPunct="1"/>
            <a:r>
              <a:rPr lang="en-US" sz="2200" dirty="0"/>
              <a:t>U.N. Convention against Torture</a:t>
            </a:r>
          </a:p>
          <a:p>
            <a:pPr eaLnBrk="1" hangingPunct="1"/>
            <a:r>
              <a:rPr lang="en-US" sz="2200" dirty="0"/>
              <a:t>Detainee Treatment Act of 2005 (PL 109-163, Title XIV)</a:t>
            </a:r>
          </a:p>
          <a:p>
            <a:pPr eaLnBrk="1" hangingPunct="1"/>
            <a:r>
              <a:rPr lang="en-US" sz="2200" dirty="0"/>
              <a:t>Torture Statute, 18 U.S.C. 2340, 2340A  </a:t>
            </a:r>
          </a:p>
          <a:p>
            <a:pPr eaLnBrk="1" hangingPunct="1"/>
            <a:r>
              <a:rPr lang="en-US" sz="2200" dirty="0"/>
              <a:t>War Crimes Act, 18 U.S.C. 2441 </a:t>
            </a:r>
          </a:p>
          <a:p>
            <a:pPr eaLnBrk="1" hangingPunct="1"/>
            <a:r>
              <a:rPr lang="en-US" sz="2200" dirty="0"/>
              <a:t>Military Extraterritorial Jurisdiction Act, 18 U.S.C. 3261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89078" y="685800"/>
            <a:ext cx="8229600" cy="960438"/>
          </a:xfrm>
        </p:spPr>
        <p:txBody>
          <a:bodyPr/>
          <a:lstStyle/>
          <a:p>
            <a:pPr eaLnBrk="1" hangingPunct="1"/>
            <a:r>
              <a:rPr lang="en-US" sz="3600" dirty="0"/>
              <a:t>Evidence Collection</a:t>
            </a:r>
          </a:p>
        </p:txBody>
      </p:sp>
      <p:sp>
        <p:nvSpPr>
          <p:cNvPr id="51203" name="Rectangle 3"/>
          <p:cNvSpPr>
            <a:spLocks noGrp="1" noChangeArrowheads="1"/>
          </p:cNvSpPr>
          <p:nvPr>
            <p:ph idx="1"/>
          </p:nvPr>
        </p:nvSpPr>
        <p:spPr>
          <a:xfrm>
            <a:off x="152400" y="1828800"/>
            <a:ext cx="10820399" cy="5181600"/>
          </a:xfrm>
          <a:noFill/>
        </p:spPr>
        <p:txBody>
          <a:bodyPr/>
          <a:lstStyle/>
          <a:p>
            <a:pPr eaLnBrk="1" hangingPunct="1">
              <a:buClr>
                <a:schemeClr val="tx1"/>
              </a:buClr>
              <a:buFontTx/>
              <a:buNone/>
            </a:pPr>
            <a:r>
              <a:rPr lang="en-US" sz="2800" dirty="0"/>
              <a:t>	</a:t>
            </a:r>
            <a:r>
              <a:rPr lang="en-US" sz="2700" u="sng" dirty="0"/>
              <a:t>Evidence</a:t>
            </a:r>
            <a:r>
              <a:rPr lang="en-US" sz="2700" dirty="0"/>
              <a:t> is anything that can be used to prove the detainee did something wrong:</a:t>
            </a:r>
          </a:p>
          <a:p>
            <a:pPr lvl="2" eaLnBrk="1" hangingPunct="1">
              <a:spcBef>
                <a:spcPct val="35000"/>
              </a:spcBef>
            </a:pPr>
            <a:r>
              <a:rPr lang="en-US" sz="2300" dirty="0"/>
              <a:t>Physical Evidence: Physical items</a:t>
            </a:r>
          </a:p>
          <a:p>
            <a:pPr lvl="3" eaLnBrk="1" hangingPunct="1"/>
            <a:r>
              <a:rPr lang="en-US" sz="2300" dirty="0"/>
              <a:t>Bloody knife, Smoking gun, cell phone</a:t>
            </a:r>
          </a:p>
          <a:p>
            <a:pPr lvl="3" eaLnBrk="1" hangingPunct="1"/>
            <a:r>
              <a:rPr lang="en-US" sz="2300" dirty="0"/>
              <a:t>DNA (blood, sweat, saliva, etc.)</a:t>
            </a:r>
          </a:p>
          <a:p>
            <a:pPr lvl="3" eaLnBrk="1" hangingPunct="1"/>
            <a:r>
              <a:rPr lang="en-US" sz="2300" dirty="0"/>
              <a:t>Fingerprints</a:t>
            </a:r>
          </a:p>
          <a:p>
            <a:pPr lvl="3" eaLnBrk="1" hangingPunct="1"/>
            <a:r>
              <a:rPr lang="en-US" sz="2300" dirty="0"/>
              <a:t>Documents as evidence (not as statements)</a:t>
            </a:r>
          </a:p>
          <a:p>
            <a:pPr lvl="3" eaLnBrk="1" hangingPunct="1"/>
            <a:r>
              <a:rPr lang="en-US" sz="2300" dirty="0"/>
              <a:t>Computer files</a:t>
            </a:r>
          </a:p>
          <a:p>
            <a:pPr lvl="3" eaLnBrk="1" hangingPunct="1"/>
            <a:r>
              <a:rPr lang="en-US" sz="2300" dirty="0"/>
              <a:t>Pictures</a:t>
            </a:r>
          </a:p>
          <a:p>
            <a:pPr lvl="2" eaLnBrk="1" hangingPunct="1"/>
            <a:r>
              <a:rPr lang="en-US" sz="2300" dirty="0"/>
              <a:t>Testimonial Evidence:</a:t>
            </a:r>
          </a:p>
          <a:p>
            <a:pPr lvl="3" eaLnBrk="1" hangingPunct="1"/>
            <a:r>
              <a:rPr lang="en-US" sz="2300" dirty="0"/>
              <a:t>Witness statements</a:t>
            </a:r>
          </a:p>
          <a:p>
            <a:pPr lvl="3" eaLnBrk="1" hangingPunct="1"/>
            <a:r>
              <a:rPr lang="en-US" sz="2300" dirty="0"/>
              <a:t>Confessions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 y="334962"/>
            <a:ext cx="8229600" cy="960438"/>
          </a:xfrm>
        </p:spPr>
        <p:txBody>
          <a:bodyPr/>
          <a:lstStyle/>
          <a:p>
            <a:pPr eaLnBrk="1" hangingPunct="1"/>
            <a:r>
              <a:rPr lang="en-US" sz="3600" dirty="0"/>
              <a:t>Evidence Collection</a:t>
            </a:r>
          </a:p>
        </p:txBody>
      </p:sp>
      <p:sp>
        <p:nvSpPr>
          <p:cNvPr id="52227" name="Rectangle 3"/>
          <p:cNvSpPr>
            <a:spLocks noGrp="1" noChangeArrowheads="1"/>
          </p:cNvSpPr>
          <p:nvPr>
            <p:ph idx="1"/>
          </p:nvPr>
        </p:nvSpPr>
        <p:spPr>
          <a:xfrm>
            <a:off x="1600200" y="1981200"/>
            <a:ext cx="8229600" cy="5181600"/>
          </a:xfrm>
          <a:noFill/>
        </p:spPr>
        <p:txBody>
          <a:bodyPr/>
          <a:lstStyle/>
          <a:p>
            <a:pPr algn="ctr" eaLnBrk="1" hangingPunct="1">
              <a:lnSpc>
                <a:spcPct val="80000"/>
              </a:lnSpc>
              <a:spcBef>
                <a:spcPct val="15000"/>
              </a:spcBef>
              <a:buFontTx/>
              <a:buNone/>
            </a:pPr>
            <a:r>
              <a:rPr lang="en-US" dirty="0"/>
              <a:t>Evidentiary Necessities – PSD</a:t>
            </a:r>
          </a:p>
          <a:p>
            <a:pPr algn="ctr" eaLnBrk="1" hangingPunct="1">
              <a:lnSpc>
                <a:spcPct val="80000"/>
              </a:lnSpc>
              <a:spcBef>
                <a:spcPct val="15000"/>
              </a:spcBef>
              <a:buFontTx/>
              <a:buNone/>
            </a:pPr>
            <a:endParaRPr lang="en-US" sz="900" dirty="0"/>
          </a:p>
          <a:p>
            <a:pPr algn="ctr" eaLnBrk="1" hangingPunct="1">
              <a:lnSpc>
                <a:spcPct val="80000"/>
              </a:lnSpc>
              <a:spcBef>
                <a:spcPct val="15000"/>
              </a:spcBef>
              <a:buFontTx/>
              <a:buNone/>
            </a:pPr>
            <a:endParaRPr lang="en-US" sz="800" dirty="0"/>
          </a:p>
          <a:p>
            <a:pPr eaLnBrk="1" hangingPunct="1">
              <a:lnSpc>
                <a:spcPct val="80000"/>
              </a:lnSpc>
              <a:spcBef>
                <a:spcPct val="15000"/>
              </a:spcBef>
              <a:buFontTx/>
              <a:buNone/>
            </a:pPr>
            <a:r>
              <a:rPr lang="en-US" sz="2800" dirty="0"/>
              <a:t>P – Physical Evidence</a:t>
            </a:r>
          </a:p>
          <a:p>
            <a:pPr lvl="2" eaLnBrk="1" hangingPunct="1">
              <a:lnSpc>
                <a:spcPct val="80000"/>
              </a:lnSpc>
              <a:spcBef>
                <a:spcPct val="15000"/>
              </a:spcBef>
            </a:pPr>
            <a:r>
              <a:rPr lang="en-US" sz="2000" dirty="0"/>
              <a:t>Bag and Tag contraband, if possible – Limit handling !</a:t>
            </a:r>
          </a:p>
          <a:p>
            <a:pPr lvl="2" eaLnBrk="1" hangingPunct="1">
              <a:lnSpc>
                <a:spcPct val="80000"/>
              </a:lnSpc>
              <a:spcBef>
                <a:spcPct val="15000"/>
              </a:spcBef>
            </a:pPr>
            <a:r>
              <a:rPr lang="en-US" sz="2000" dirty="0"/>
              <a:t>Photograph as much as you can, to include detainees with </a:t>
            </a:r>
          </a:p>
          <a:p>
            <a:pPr lvl="2" eaLnBrk="1" hangingPunct="1">
              <a:lnSpc>
                <a:spcPct val="80000"/>
              </a:lnSpc>
              <a:spcBef>
                <a:spcPct val="15000"/>
              </a:spcBef>
              <a:buFontTx/>
              <a:buNone/>
            </a:pPr>
            <a:r>
              <a:rPr lang="en-US" sz="2000" dirty="0"/>
              <a:t>	the evidence seized</a:t>
            </a:r>
          </a:p>
          <a:p>
            <a:pPr lvl="1" eaLnBrk="1" hangingPunct="1">
              <a:lnSpc>
                <a:spcPct val="80000"/>
              </a:lnSpc>
              <a:spcBef>
                <a:spcPct val="15000"/>
              </a:spcBef>
            </a:pPr>
            <a:endParaRPr lang="en-US" sz="800" dirty="0"/>
          </a:p>
          <a:p>
            <a:pPr eaLnBrk="1" hangingPunct="1">
              <a:lnSpc>
                <a:spcPct val="80000"/>
              </a:lnSpc>
              <a:spcBef>
                <a:spcPct val="15000"/>
              </a:spcBef>
              <a:buFontTx/>
              <a:buNone/>
            </a:pPr>
            <a:r>
              <a:rPr lang="en-US" sz="2800" dirty="0"/>
              <a:t>S – Sworn Witness Statements</a:t>
            </a:r>
          </a:p>
          <a:p>
            <a:pPr lvl="2" eaLnBrk="1" hangingPunct="1">
              <a:lnSpc>
                <a:spcPct val="80000"/>
              </a:lnSpc>
              <a:spcBef>
                <a:spcPct val="15000"/>
              </a:spcBef>
            </a:pPr>
            <a:r>
              <a:rPr lang="en-US" sz="2000" dirty="0"/>
              <a:t>Details, details, details (Who, What, When, Where, Why and How)</a:t>
            </a:r>
          </a:p>
          <a:p>
            <a:pPr lvl="1" eaLnBrk="1" hangingPunct="1">
              <a:lnSpc>
                <a:spcPct val="80000"/>
              </a:lnSpc>
              <a:spcBef>
                <a:spcPct val="15000"/>
              </a:spcBef>
            </a:pPr>
            <a:endParaRPr lang="en-US" sz="800" dirty="0"/>
          </a:p>
          <a:p>
            <a:pPr eaLnBrk="1" hangingPunct="1">
              <a:lnSpc>
                <a:spcPct val="80000"/>
              </a:lnSpc>
              <a:spcBef>
                <a:spcPct val="15000"/>
              </a:spcBef>
              <a:buFontTx/>
              <a:buNone/>
            </a:pPr>
            <a:r>
              <a:rPr lang="en-US" sz="2800" dirty="0"/>
              <a:t>D – Diagrams/Pictures</a:t>
            </a:r>
          </a:p>
          <a:p>
            <a:pPr lvl="2" eaLnBrk="1" hangingPunct="1">
              <a:lnSpc>
                <a:spcPct val="80000"/>
              </a:lnSpc>
              <a:spcBef>
                <a:spcPct val="15000"/>
              </a:spcBef>
            </a:pPr>
            <a:r>
              <a:rPr lang="en-US" sz="2000" dirty="0"/>
              <a:t>Draw a detailed diagram of the crime scene  (House, Field, Vehicle)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685800"/>
            <a:ext cx="8229600" cy="960438"/>
          </a:xfrm>
        </p:spPr>
        <p:txBody>
          <a:bodyPr/>
          <a:lstStyle/>
          <a:p>
            <a:pPr eaLnBrk="1" hangingPunct="1"/>
            <a:r>
              <a:rPr lang="en-US" sz="3600" dirty="0"/>
              <a:t>Evidence Collection</a:t>
            </a:r>
          </a:p>
        </p:txBody>
      </p:sp>
      <p:sp>
        <p:nvSpPr>
          <p:cNvPr id="53251" name="Rectangle 3"/>
          <p:cNvSpPr>
            <a:spLocks noGrp="1" noChangeArrowheads="1"/>
          </p:cNvSpPr>
          <p:nvPr>
            <p:ph idx="1"/>
          </p:nvPr>
        </p:nvSpPr>
        <p:spPr>
          <a:xfrm>
            <a:off x="1981200" y="1981200"/>
            <a:ext cx="8229600" cy="4038600"/>
          </a:xfrm>
          <a:noFill/>
        </p:spPr>
        <p:txBody>
          <a:bodyPr>
            <a:normAutofit fontScale="77500" lnSpcReduction="20000"/>
          </a:bodyPr>
          <a:lstStyle/>
          <a:p>
            <a:pPr marL="225425" indent="-225425" algn="ctr" eaLnBrk="1" hangingPunct="1">
              <a:lnSpc>
                <a:spcPct val="90000"/>
              </a:lnSpc>
              <a:buNone/>
            </a:pPr>
            <a:r>
              <a:rPr lang="en-US" sz="4200" dirty="0"/>
              <a:t>Physical Evidence</a:t>
            </a:r>
          </a:p>
          <a:p>
            <a:pPr marL="225425" indent="-225425" algn="ctr" eaLnBrk="1" hangingPunct="1">
              <a:lnSpc>
                <a:spcPct val="90000"/>
              </a:lnSpc>
              <a:buNone/>
            </a:pPr>
            <a:endParaRPr lang="en-US" sz="800" dirty="0"/>
          </a:p>
          <a:p>
            <a:pPr marL="225425" indent="-225425" algn="ctr" eaLnBrk="1" hangingPunct="1">
              <a:lnSpc>
                <a:spcPct val="90000"/>
              </a:lnSpc>
              <a:buNone/>
            </a:pPr>
            <a:endParaRPr lang="en-US" sz="800" dirty="0"/>
          </a:p>
          <a:p>
            <a:pPr marL="225425" indent="-225425" eaLnBrk="1" hangingPunct="1">
              <a:lnSpc>
                <a:spcPct val="90000"/>
              </a:lnSpc>
              <a:spcBef>
                <a:spcPct val="15000"/>
              </a:spcBef>
              <a:buNone/>
            </a:pPr>
            <a:r>
              <a:rPr lang="en-US" sz="2800" dirty="0"/>
              <a:t>If you can safely take it – do so</a:t>
            </a:r>
          </a:p>
          <a:p>
            <a:pPr lvl="2" eaLnBrk="1" hangingPunct="1">
              <a:lnSpc>
                <a:spcPct val="90000"/>
              </a:lnSpc>
              <a:spcBef>
                <a:spcPct val="15000"/>
              </a:spcBef>
            </a:pPr>
            <a:r>
              <a:rPr lang="en-US" dirty="0"/>
              <a:t>Weapons, Money, drugs, maps, plans, documents </a:t>
            </a:r>
          </a:p>
          <a:p>
            <a:pPr lvl="2" eaLnBrk="1" hangingPunct="1">
              <a:lnSpc>
                <a:spcPct val="90000"/>
              </a:lnSpc>
              <a:spcBef>
                <a:spcPct val="15000"/>
              </a:spcBef>
              <a:buFontTx/>
              <a:buNone/>
            </a:pPr>
            <a:endParaRPr lang="en-US" sz="2000" dirty="0"/>
          </a:p>
          <a:p>
            <a:pPr marL="225425" indent="-225425" eaLnBrk="1" hangingPunct="1">
              <a:lnSpc>
                <a:spcPct val="90000"/>
              </a:lnSpc>
              <a:spcBef>
                <a:spcPct val="15000"/>
              </a:spcBef>
              <a:buNone/>
            </a:pPr>
            <a:r>
              <a:rPr lang="en-US" sz="2800" dirty="0"/>
              <a:t>If you can’t safely take it, don’t (but take a picture)</a:t>
            </a:r>
          </a:p>
          <a:p>
            <a:pPr lvl="2" eaLnBrk="1" hangingPunct="1">
              <a:lnSpc>
                <a:spcPct val="90000"/>
              </a:lnSpc>
              <a:spcBef>
                <a:spcPct val="15000"/>
              </a:spcBef>
            </a:pPr>
            <a:r>
              <a:rPr lang="en-US" dirty="0"/>
              <a:t>Explosives, ammunition, detonators</a:t>
            </a:r>
          </a:p>
          <a:p>
            <a:pPr marL="569913" lvl="1" indent="-225425" eaLnBrk="1" hangingPunct="1">
              <a:lnSpc>
                <a:spcPct val="90000"/>
              </a:lnSpc>
              <a:spcBef>
                <a:spcPct val="15000"/>
              </a:spcBef>
              <a:buNone/>
            </a:pPr>
            <a:endParaRPr lang="en-US" sz="2400" dirty="0"/>
          </a:p>
          <a:p>
            <a:pPr marL="225425" indent="-225425" eaLnBrk="1" hangingPunct="1">
              <a:lnSpc>
                <a:spcPct val="90000"/>
              </a:lnSpc>
              <a:spcBef>
                <a:spcPct val="15000"/>
              </a:spcBef>
              <a:buNone/>
            </a:pPr>
            <a:r>
              <a:rPr lang="en-US" sz="2800" dirty="0"/>
              <a:t>Document what you take</a:t>
            </a:r>
          </a:p>
          <a:p>
            <a:pPr marL="225425" indent="-225425" eaLnBrk="1" hangingPunct="1">
              <a:lnSpc>
                <a:spcPct val="90000"/>
              </a:lnSpc>
              <a:spcBef>
                <a:spcPct val="15000"/>
              </a:spcBef>
            </a:pPr>
            <a:endParaRPr lang="en-US" sz="2800" dirty="0"/>
          </a:p>
          <a:p>
            <a:pPr marL="225425" indent="-225425" eaLnBrk="1" hangingPunct="1">
              <a:lnSpc>
                <a:spcPct val="90000"/>
              </a:lnSpc>
              <a:spcBef>
                <a:spcPct val="15000"/>
              </a:spcBef>
              <a:buNone/>
            </a:pPr>
            <a:r>
              <a:rPr lang="en-US" sz="2800" dirty="0"/>
              <a:t>Document what you don’t take</a:t>
            </a:r>
          </a:p>
          <a:p>
            <a:pPr marL="225425" indent="-225425" algn="ctr" eaLnBrk="1" hangingPunct="1">
              <a:lnSpc>
                <a:spcPct val="90000"/>
              </a:lnSpc>
              <a:buNone/>
            </a:pPr>
            <a:r>
              <a:rPr lang="en-US" sz="2800" dirty="0">
                <a:solidFill>
                  <a:schemeClr val="bg1">
                    <a:lumMod val="50000"/>
                    <a:lumOff val="50000"/>
                  </a:schemeClr>
                </a:solidFill>
              </a:rPr>
              <a:t>Document everything!</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title"/>
          </p:nvPr>
        </p:nvSpPr>
        <p:spPr>
          <a:xfrm>
            <a:off x="228600" y="685800"/>
            <a:ext cx="8229600" cy="960438"/>
          </a:xfrm>
          <a:noFill/>
        </p:spPr>
        <p:txBody>
          <a:bodyPr/>
          <a:lstStyle/>
          <a:p>
            <a:pPr eaLnBrk="1" hangingPunct="1"/>
            <a:r>
              <a:rPr lang="en-US" sz="3600" dirty="0"/>
              <a:t>Evidence Collection</a:t>
            </a:r>
          </a:p>
        </p:txBody>
      </p:sp>
      <p:sp>
        <p:nvSpPr>
          <p:cNvPr id="54275" name="Rectangle 4"/>
          <p:cNvSpPr>
            <a:spLocks noGrp="1" noChangeArrowheads="1"/>
          </p:cNvSpPr>
          <p:nvPr>
            <p:ph idx="1"/>
          </p:nvPr>
        </p:nvSpPr>
        <p:spPr>
          <a:xfrm>
            <a:off x="990600" y="1981200"/>
            <a:ext cx="10210800" cy="4419600"/>
          </a:xfrm>
          <a:noFill/>
        </p:spPr>
        <p:txBody>
          <a:bodyPr>
            <a:normAutofit lnSpcReduction="10000"/>
          </a:bodyPr>
          <a:lstStyle/>
          <a:p>
            <a:pPr marL="225425" indent="-225425" algn="ctr" eaLnBrk="1" hangingPunct="1">
              <a:lnSpc>
                <a:spcPct val="65000"/>
              </a:lnSpc>
              <a:spcBef>
                <a:spcPct val="15000"/>
              </a:spcBef>
              <a:buNone/>
            </a:pPr>
            <a:r>
              <a:rPr lang="en-US" sz="2800" dirty="0"/>
              <a:t>Proper Evidence Handling Procedures</a:t>
            </a:r>
          </a:p>
          <a:p>
            <a:pPr marL="225425" indent="-225425" eaLnBrk="1" hangingPunct="1">
              <a:lnSpc>
                <a:spcPct val="65000"/>
              </a:lnSpc>
              <a:spcBef>
                <a:spcPct val="15000"/>
              </a:spcBef>
              <a:buNone/>
            </a:pPr>
            <a:endParaRPr lang="en-US" sz="2400" dirty="0"/>
          </a:p>
          <a:p>
            <a:pPr marL="225425" indent="-225425" eaLnBrk="1" hangingPunct="1">
              <a:lnSpc>
                <a:spcPct val="65000"/>
              </a:lnSpc>
              <a:spcBef>
                <a:spcPct val="15000"/>
              </a:spcBef>
              <a:buNone/>
            </a:pPr>
            <a:r>
              <a:rPr lang="en-US" sz="2400" dirty="0"/>
              <a:t>Chain of custody</a:t>
            </a:r>
            <a:r>
              <a:rPr lang="en-US" sz="2800" dirty="0"/>
              <a:t> </a:t>
            </a:r>
          </a:p>
          <a:p>
            <a:pPr marL="912813" lvl="2" eaLnBrk="1" hangingPunct="1">
              <a:spcBef>
                <a:spcPct val="15000"/>
              </a:spcBef>
            </a:pPr>
            <a:r>
              <a:rPr lang="en-US" sz="2000" dirty="0"/>
              <a:t>Must be unbroken</a:t>
            </a:r>
          </a:p>
          <a:p>
            <a:pPr marL="912813" lvl="2" eaLnBrk="1" hangingPunct="1">
              <a:spcBef>
                <a:spcPct val="15000"/>
              </a:spcBef>
            </a:pPr>
            <a:r>
              <a:rPr lang="en-US" sz="2000" dirty="0"/>
              <a:t>Begins when an item of evidence is collected by Unit</a:t>
            </a:r>
          </a:p>
          <a:p>
            <a:pPr marL="225425" indent="-225425" eaLnBrk="1" hangingPunct="1">
              <a:spcBef>
                <a:spcPct val="15000"/>
              </a:spcBef>
              <a:buNone/>
            </a:pPr>
            <a:r>
              <a:rPr lang="en-US" sz="2400" dirty="0"/>
              <a:t>Evidence Collection</a:t>
            </a:r>
          </a:p>
          <a:p>
            <a:pPr marL="912813" lvl="2" eaLnBrk="1" hangingPunct="1">
              <a:spcBef>
                <a:spcPct val="15000"/>
              </a:spcBef>
            </a:pPr>
            <a:r>
              <a:rPr lang="en-US" sz="2000" dirty="0"/>
              <a:t>Item should be inscribed with military date and time and initials of the collector</a:t>
            </a:r>
          </a:p>
          <a:p>
            <a:pPr marL="912813" lvl="2" eaLnBrk="1" hangingPunct="1">
              <a:spcBef>
                <a:spcPct val="15000"/>
              </a:spcBef>
            </a:pPr>
            <a:r>
              <a:rPr lang="en-US" sz="2000" dirty="0"/>
              <a:t>Place the marking so as not to:</a:t>
            </a:r>
          </a:p>
          <a:p>
            <a:pPr marL="1255713" lvl="3" eaLnBrk="1" hangingPunct="1">
              <a:spcBef>
                <a:spcPct val="15000"/>
              </a:spcBef>
            </a:pPr>
            <a:r>
              <a:rPr lang="en-US" sz="1800" dirty="0"/>
              <a:t>Destroy any latent (hidden) characteristics</a:t>
            </a:r>
          </a:p>
          <a:p>
            <a:pPr marL="1255713" lvl="3" eaLnBrk="1" hangingPunct="1">
              <a:spcBef>
                <a:spcPct val="15000"/>
              </a:spcBef>
            </a:pPr>
            <a:r>
              <a:rPr lang="en-US" sz="1800" dirty="0"/>
              <a:t>Reduce the function of the object</a:t>
            </a:r>
          </a:p>
          <a:p>
            <a:pPr marL="1255713" lvl="3" eaLnBrk="1" hangingPunct="1">
              <a:spcBef>
                <a:spcPct val="15000"/>
              </a:spcBef>
            </a:pPr>
            <a:r>
              <a:rPr lang="en-US" sz="1800" dirty="0"/>
              <a:t>Devalue it</a:t>
            </a:r>
          </a:p>
          <a:p>
            <a:pPr marL="225425" indent="-225425" eaLnBrk="1" hangingPunct="1">
              <a:spcBef>
                <a:spcPct val="15000"/>
              </a:spcBef>
              <a:buNone/>
            </a:pPr>
            <a:r>
              <a:rPr lang="en-US" sz="2400" dirty="0"/>
              <a:t>Handle and label fragile, wet or explosive material properly</a:t>
            </a:r>
          </a:p>
          <a:p>
            <a:pPr marL="225425" indent="-225425" eaLnBrk="1" hangingPunct="1">
              <a:spcBef>
                <a:spcPct val="15000"/>
              </a:spcBef>
              <a:buNone/>
            </a:pPr>
            <a:r>
              <a:rPr lang="en-US" sz="2400" dirty="0"/>
              <a:t>Preserve fingerprints for later testing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 y="562888"/>
            <a:ext cx="8229600" cy="960438"/>
          </a:xfrm>
          <a:noFill/>
        </p:spPr>
        <p:txBody>
          <a:bodyPr/>
          <a:lstStyle/>
          <a:p>
            <a:pPr eaLnBrk="1" hangingPunct="1">
              <a:lnSpc>
                <a:spcPct val="85000"/>
              </a:lnSpc>
            </a:pPr>
            <a:r>
              <a:rPr lang="en-US" sz="3600" dirty="0"/>
              <a:t>Evidence Collection</a:t>
            </a:r>
            <a:endParaRPr lang="en-US" sz="2800" dirty="0"/>
          </a:p>
        </p:txBody>
      </p:sp>
      <p:sp>
        <p:nvSpPr>
          <p:cNvPr id="55299" name="Rectangle 3"/>
          <p:cNvSpPr>
            <a:spLocks noGrp="1" noChangeArrowheads="1"/>
          </p:cNvSpPr>
          <p:nvPr>
            <p:ph idx="1"/>
          </p:nvPr>
        </p:nvSpPr>
        <p:spPr>
          <a:xfrm>
            <a:off x="228600" y="1905000"/>
            <a:ext cx="6248400" cy="4267200"/>
          </a:xfrm>
          <a:noFill/>
        </p:spPr>
        <p:txBody>
          <a:bodyPr/>
          <a:lstStyle/>
          <a:p>
            <a:pPr marL="225425" indent="-225425" eaLnBrk="1" hangingPunct="1">
              <a:lnSpc>
                <a:spcPct val="90000"/>
              </a:lnSpc>
              <a:buNone/>
            </a:pPr>
            <a:r>
              <a:rPr lang="en-US" sz="2000" dirty="0"/>
              <a:t>What to seize:</a:t>
            </a:r>
          </a:p>
          <a:p>
            <a:pPr marL="225425" indent="-225425" eaLnBrk="1" hangingPunct="1">
              <a:lnSpc>
                <a:spcPct val="90000"/>
              </a:lnSpc>
            </a:pPr>
            <a:r>
              <a:rPr lang="en-US" sz="2000" dirty="0"/>
              <a:t>Weapons, computers, cell phones money and documents  </a:t>
            </a:r>
          </a:p>
          <a:p>
            <a:pPr marL="225425" indent="-225425" eaLnBrk="1" hangingPunct="1">
              <a:lnSpc>
                <a:spcPct val="90000"/>
              </a:lnSpc>
            </a:pPr>
            <a:r>
              <a:rPr lang="en-US" sz="2000" dirty="0"/>
              <a:t>All forms of identification</a:t>
            </a:r>
          </a:p>
        </p:txBody>
      </p:sp>
      <p:sp>
        <p:nvSpPr>
          <p:cNvPr id="55300" name="Text Box 4"/>
          <p:cNvSpPr txBox="1">
            <a:spLocks noChangeArrowheads="1"/>
          </p:cNvSpPr>
          <p:nvPr/>
        </p:nvSpPr>
        <p:spPr bwMode="auto">
          <a:xfrm>
            <a:off x="6248400" y="2162191"/>
            <a:ext cx="4800600" cy="3785652"/>
          </a:xfrm>
          <a:prstGeom prst="rect">
            <a:avLst/>
          </a:prstGeom>
          <a:noFill/>
          <a:ln w="9525" algn="ctr">
            <a:noFill/>
            <a:miter lim="800000"/>
            <a:headEnd/>
            <a:tailEnd/>
          </a:ln>
        </p:spPr>
        <p:txBody>
          <a:bodyPr wrap="square">
            <a:spAutoFit/>
          </a:bodyPr>
          <a:lstStyle/>
          <a:p>
            <a:pPr marL="225425" indent="-225425" eaLnBrk="1" hangingPunct="1">
              <a:spcBef>
                <a:spcPct val="20000"/>
              </a:spcBef>
            </a:pPr>
            <a:r>
              <a:rPr lang="en-US" sz="2000" dirty="0"/>
              <a:t>What to do: </a:t>
            </a:r>
          </a:p>
          <a:p>
            <a:pPr marL="225425" indent="-225425" eaLnBrk="1" hangingPunct="1">
              <a:spcBef>
                <a:spcPct val="20000"/>
              </a:spcBef>
              <a:buFontTx/>
              <a:buChar char="•"/>
            </a:pPr>
            <a:r>
              <a:rPr lang="en-US" sz="2000" dirty="0"/>
              <a:t>Secure the material and mark with the date, time, name, rank, and unit of the person who seized it </a:t>
            </a:r>
          </a:p>
          <a:p>
            <a:pPr marL="225425" indent="-225425" eaLnBrk="1" hangingPunct="1">
              <a:spcBef>
                <a:spcPct val="20000"/>
              </a:spcBef>
              <a:buFontTx/>
              <a:buChar char="•"/>
            </a:pPr>
            <a:r>
              <a:rPr lang="en-US" sz="2000" dirty="0"/>
              <a:t>Handle all material in a forensically correct manner. (Minimal handling, with gloves, by the edges)</a:t>
            </a:r>
          </a:p>
          <a:p>
            <a:pPr marL="225425" indent="-225425" eaLnBrk="1" hangingPunct="1">
              <a:spcBef>
                <a:spcPct val="20000"/>
              </a:spcBef>
              <a:buFontTx/>
              <a:buChar char="•"/>
            </a:pPr>
            <a:r>
              <a:rPr lang="en-US" sz="2000" dirty="0"/>
              <a:t>Test detainees for residue of explosive material. </a:t>
            </a:r>
          </a:p>
          <a:p>
            <a:pPr marL="225425" indent="-225425" eaLnBrk="1" hangingPunct="1">
              <a:spcBef>
                <a:spcPct val="20000"/>
              </a:spcBef>
              <a:buFontTx/>
              <a:buChar char="•"/>
            </a:pPr>
            <a:r>
              <a:rPr lang="en-US" sz="2000" dirty="0"/>
              <a:t> Photograph testing  </a:t>
            </a:r>
          </a:p>
          <a:p>
            <a:pPr marL="225425" indent="-225425" algn="ctr" eaLnBrk="1" hangingPunct="1">
              <a:spcBef>
                <a:spcPct val="20000"/>
              </a:spcBef>
              <a:buFontTx/>
              <a:buChar char="•"/>
            </a:pPr>
            <a:endParaRPr lang="en-US" sz="2000" dirty="0">
              <a:solidFill>
                <a:srgbClr val="003366"/>
              </a:solidFill>
            </a:endParaRPr>
          </a:p>
        </p:txBody>
      </p:sp>
      <p:sp>
        <p:nvSpPr>
          <p:cNvPr id="55301" name="Text Box 5"/>
          <p:cNvSpPr txBox="1">
            <a:spLocks noChangeArrowheads="1"/>
          </p:cNvSpPr>
          <p:nvPr/>
        </p:nvSpPr>
        <p:spPr bwMode="auto">
          <a:xfrm>
            <a:off x="434125" y="5905500"/>
            <a:ext cx="3810000" cy="685800"/>
          </a:xfrm>
          <a:prstGeom prst="rect">
            <a:avLst/>
          </a:prstGeom>
          <a:noFill/>
          <a:ln w="9525" algn="ctr">
            <a:noFill/>
            <a:miter lim="800000"/>
            <a:headEnd/>
            <a:tailEnd/>
          </a:ln>
        </p:spPr>
        <p:txBody>
          <a:bodyPr/>
          <a:lstStyle/>
          <a:p>
            <a:pPr marL="114300" lvl="1" algn="ctr" eaLnBrk="1" hangingPunct="1">
              <a:lnSpc>
                <a:spcPct val="90000"/>
              </a:lnSpc>
              <a:spcBef>
                <a:spcPct val="20000"/>
              </a:spcBef>
            </a:pPr>
            <a:r>
              <a:rPr lang="en-US" sz="1600" b="1" dirty="0">
                <a:solidFill>
                  <a:schemeClr val="bg1">
                    <a:lumMod val="50000"/>
                    <a:lumOff val="50000"/>
                  </a:schemeClr>
                </a:solidFill>
              </a:rPr>
              <a:t>PHOTOGRAPH THE DETAINEE WITH THE EVIDENCE SEIZED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25" y="3581400"/>
            <a:ext cx="3429000" cy="226733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685800"/>
            <a:ext cx="8229600" cy="960437"/>
          </a:xfrm>
          <a:noFill/>
        </p:spPr>
        <p:txBody>
          <a:bodyPr/>
          <a:lstStyle/>
          <a:p>
            <a:pPr eaLnBrk="1" hangingPunct="1"/>
            <a:r>
              <a:rPr lang="en-US" sz="3600" dirty="0"/>
              <a:t>Evidence Collection</a:t>
            </a:r>
            <a:endParaRPr lang="en-US" sz="1800" dirty="0"/>
          </a:p>
        </p:txBody>
      </p:sp>
      <p:sp>
        <p:nvSpPr>
          <p:cNvPr id="56323" name="Rectangle 3"/>
          <p:cNvSpPr>
            <a:spLocks noGrp="1" noChangeArrowheads="1"/>
          </p:cNvSpPr>
          <p:nvPr>
            <p:ph idx="1"/>
          </p:nvPr>
        </p:nvSpPr>
        <p:spPr>
          <a:xfrm>
            <a:off x="457200" y="1981200"/>
            <a:ext cx="9902826" cy="5181600"/>
          </a:xfrm>
          <a:noFill/>
        </p:spPr>
        <p:txBody>
          <a:bodyPr/>
          <a:lstStyle/>
          <a:p>
            <a:pPr marL="225425" indent="-225425" eaLnBrk="1" hangingPunct="1">
              <a:lnSpc>
                <a:spcPct val="90000"/>
              </a:lnSpc>
              <a:buNone/>
              <a:tabLst>
                <a:tab pos="571500" algn="l"/>
              </a:tabLst>
            </a:pPr>
            <a:r>
              <a:rPr lang="en-US" sz="2800" dirty="0"/>
              <a:t>Securing Money</a:t>
            </a:r>
          </a:p>
          <a:p>
            <a:pPr marL="571500" lvl="1" indent="-231775" eaLnBrk="1" hangingPunct="1">
              <a:lnSpc>
                <a:spcPct val="90000"/>
              </a:lnSpc>
              <a:buFontTx/>
              <a:buChar char="•"/>
              <a:tabLst>
                <a:tab pos="571500" algn="l"/>
              </a:tabLst>
            </a:pPr>
            <a:r>
              <a:rPr lang="en-US" sz="2400" dirty="0"/>
              <a:t>Seize and bag all cash, checks, check books, money ledgers, pocket litter, and all sensitive items </a:t>
            </a:r>
          </a:p>
          <a:p>
            <a:pPr marL="571500" lvl="1" indent="-231775" eaLnBrk="1" hangingPunct="1">
              <a:lnSpc>
                <a:spcPct val="90000"/>
              </a:lnSpc>
              <a:buFontTx/>
              <a:buChar char="•"/>
              <a:tabLst>
                <a:tab pos="571500" algn="l"/>
              </a:tabLst>
            </a:pPr>
            <a:r>
              <a:rPr lang="en-US" sz="2400" dirty="0"/>
              <a:t>Accurately document and account for the currency you recover</a:t>
            </a:r>
          </a:p>
          <a:p>
            <a:pPr marL="571500" lvl="1" indent="-231775" eaLnBrk="1" hangingPunct="1">
              <a:lnSpc>
                <a:spcPct val="90000"/>
              </a:lnSpc>
              <a:buFontTx/>
              <a:buChar char="•"/>
              <a:tabLst>
                <a:tab pos="571500" algn="l"/>
              </a:tabLst>
            </a:pPr>
            <a:r>
              <a:rPr lang="en-US" sz="2400" dirty="0"/>
              <a:t>Taking money for yourself from a detainee or a civilian is Looting!</a:t>
            </a:r>
          </a:p>
          <a:p>
            <a:pPr marL="225425" indent="-225425" eaLnBrk="1" hangingPunct="1">
              <a:lnSpc>
                <a:spcPct val="90000"/>
              </a:lnSpc>
              <a:tabLst>
                <a:tab pos="571500" algn="l"/>
              </a:tabLst>
            </a:pPr>
            <a:endParaRPr lang="en-US" sz="2400" dirty="0"/>
          </a:p>
          <a:p>
            <a:pPr marL="225425" indent="-225425" eaLnBrk="1" hangingPunct="1">
              <a:lnSpc>
                <a:spcPct val="90000"/>
              </a:lnSpc>
              <a:buNone/>
              <a:tabLst>
                <a:tab pos="571500" algn="l"/>
              </a:tabLst>
            </a:pPr>
            <a:r>
              <a:rPr lang="en-US" sz="2800" dirty="0"/>
              <a:t>Determining the detainee’s identity</a:t>
            </a:r>
          </a:p>
          <a:p>
            <a:pPr marL="571500" lvl="1" indent="-231775" eaLnBrk="1" hangingPunct="1">
              <a:lnSpc>
                <a:spcPct val="90000"/>
              </a:lnSpc>
              <a:buFontTx/>
              <a:buChar char="•"/>
              <a:tabLst>
                <a:tab pos="571500" algn="l"/>
              </a:tabLst>
            </a:pPr>
            <a:r>
              <a:rPr lang="en-US" sz="2400" dirty="0"/>
              <a:t>Seize all passports</a:t>
            </a:r>
          </a:p>
          <a:p>
            <a:pPr marL="571500" lvl="1" indent="-231775" eaLnBrk="1" hangingPunct="1">
              <a:lnSpc>
                <a:spcPct val="90000"/>
              </a:lnSpc>
              <a:buFontTx/>
              <a:buChar char="•"/>
              <a:tabLst>
                <a:tab pos="571500" algn="l"/>
              </a:tabLst>
            </a:pPr>
            <a:r>
              <a:rPr lang="en-US" sz="2400" dirty="0"/>
              <a:t>Take photographs of both the front and back of these documents in case the ones you seized are lost</a:t>
            </a:r>
          </a:p>
          <a:p>
            <a:pPr marL="225425" indent="-225425" eaLnBrk="1" hangingPunct="1">
              <a:lnSpc>
                <a:spcPct val="90000"/>
              </a:lnSpc>
              <a:tabLst>
                <a:tab pos="571500" algn="l"/>
              </a:tabLst>
            </a:pPr>
            <a:endParaRPr lang="en-US" sz="2400" dirty="0"/>
          </a:p>
          <a:p>
            <a:pPr marL="225425" indent="-225425" eaLnBrk="1" hangingPunct="1">
              <a:lnSpc>
                <a:spcPct val="80000"/>
              </a:lnSpc>
              <a:tabLst>
                <a:tab pos="571500" algn="l"/>
              </a:tabLst>
            </a:pPr>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685800"/>
            <a:ext cx="8458200" cy="960438"/>
          </a:xfrm>
        </p:spPr>
        <p:txBody>
          <a:bodyPr/>
          <a:lstStyle/>
          <a:p>
            <a:pPr eaLnBrk="1" hangingPunct="1"/>
            <a:r>
              <a:rPr lang="en-US" sz="3600" dirty="0"/>
              <a:t>Evidence Collection</a:t>
            </a:r>
          </a:p>
        </p:txBody>
      </p:sp>
      <p:sp>
        <p:nvSpPr>
          <p:cNvPr id="57347" name="Rectangle 3"/>
          <p:cNvSpPr>
            <a:spLocks noGrp="1" noChangeArrowheads="1"/>
          </p:cNvSpPr>
          <p:nvPr>
            <p:ph idx="1"/>
          </p:nvPr>
        </p:nvSpPr>
        <p:spPr>
          <a:xfrm>
            <a:off x="1143000" y="2057400"/>
            <a:ext cx="9601200" cy="4343400"/>
          </a:xfrm>
          <a:noFill/>
        </p:spPr>
        <p:txBody>
          <a:bodyPr>
            <a:normAutofit fontScale="92500" lnSpcReduction="20000"/>
          </a:bodyPr>
          <a:lstStyle/>
          <a:p>
            <a:pPr marL="285750" indent="-285750" algn="ctr" eaLnBrk="1" hangingPunct="1">
              <a:lnSpc>
                <a:spcPct val="85000"/>
              </a:lnSpc>
              <a:spcBef>
                <a:spcPct val="15000"/>
              </a:spcBef>
              <a:buNone/>
              <a:tabLst>
                <a:tab pos="285750" algn="l"/>
              </a:tabLst>
            </a:pPr>
            <a:r>
              <a:rPr lang="en-US" sz="3900" dirty="0">
                <a:solidFill>
                  <a:schemeClr val="bg1">
                    <a:lumMod val="50000"/>
                    <a:lumOff val="50000"/>
                  </a:schemeClr>
                </a:solidFill>
              </a:rPr>
              <a:t>Photographs</a:t>
            </a:r>
          </a:p>
          <a:p>
            <a:pPr marL="285750" indent="-285750" algn="ctr" eaLnBrk="1" hangingPunct="1">
              <a:lnSpc>
                <a:spcPct val="85000"/>
              </a:lnSpc>
              <a:spcBef>
                <a:spcPct val="15000"/>
              </a:spcBef>
              <a:buNone/>
              <a:tabLst>
                <a:tab pos="285750" algn="l"/>
              </a:tabLst>
            </a:pPr>
            <a:endParaRPr lang="en-US" sz="1000" dirty="0">
              <a:solidFill>
                <a:srgbClr val="003366"/>
              </a:solidFill>
            </a:endParaRPr>
          </a:p>
          <a:p>
            <a:pPr marL="285750" indent="-285750" algn="ctr" eaLnBrk="1" hangingPunct="1">
              <a:lnSpc>
                <a:spcPct val="85000"/>
              </a:lnSpc>
              <a:spcBef>
                <a:spcPct val="15000"/>
              </a:spcBef>
              <a:buNone/>
              <a:tabLst>
                <a:tab pos="285750" algn="l"/>
              </a:tabLst>
            </a:pPr>
            <a:endParaRPr lang="en-US" sz="800" dirty="0">
              <a:solidFill>
                <a:schemeClr val="tx1"/>
              </a:solidFill>
            </a:endParaRPr>
          </a:p>
          <a:p>
            <a:pPr marL="285750" indent="-285750" eaLnBrk="1" hangingPunct="1">
              <a:lnSpc>
                <a:spcPct val="85000"/>
              </a:lnSpc>
              <a:spcBef>
                <a:spcPct val="15000"/>
              </a:spcBef>
              <a:tabLst>
                <a:tab pos="285750" algn="l"/>
              </a:tabLst>
            </a:pPr>
            <a:r>
              <a:rPr lang="en-US" sz="2800" dirty="0"/>
              <a:t>Photograph anything that could be evidence</a:t>
            </a:r>
          </a:p>
          <a:p>
            <a:pPr marL="800100" lvl="1" eaLnBrk="1" hangingPunct="1">
              <a:lnSpc>
                <a:spcPct val="125000"/>
              </a:lnSpc>
              <a:spcBef>
                <a:spcPct val="15000"/>
              </a:spcBef>
              <a:tabLst>
                <a:tab pos="285750" algn="l"/>
              </a:tabLst>
            </a:pPr>
            <a:r>
              <a:rPr lang="en-US" sz="2400" dirty="0"/>
              <a:t>Weapons, ammunition, money, detonators, etc.</a:t>
            </a:r>
          </a:p>
          <a:p>
            <a:pPr marL="800100" lvl="1" eaLnBrk="1" hangingPunct="1">
              <a:lnSpc>
                <a:spcPct val="125000"/>
              </a:lnSpc>
              <a:spcBef>
                <a:spcPct val="15000"/>
              </a:spcBef>
              <a:tabLst>
                <a:tab pos="285750" algn="l"/>
              </a:tabLst>
            </a:pPr>
            <a:endParaRPr lang="en-US" sz="800" dirty="0"/>
          </a:p>
          <a:p>
            <a:pPr marL="285750" indent="-285750" eaLnBrk="1" hangingPunct="1">
              <a:lnSpc>
                <a:spcPct val="85000"/>
              </a:lnSpc>
              <a:spcBef>
                <a:spcPct val="15000"/>
              </a:spcBef>
              <a:tabLst>
                <a:tab pos="285750" algn="l"/>
              </a:tabLst>
            </a:pPr>
            <a:r>
              <a:rPr lang="en-US" sz="2800" dirty="0"/>
              <a:t>Photograph of detainees with the evidence</a:t>
            </a:r>
          </a:p>
          <a:p>
            <a:pPr marL="800100" lvl="1" eaLnBrk="1" hangingPunct="1">
              <a:lnSpc>
                <a:spcPct val="125000"/>
              </a:lnSpc>
              <a:spcBef>
                <a:spcPct val="15000"/>
              </a:spcBef>
              <a:tabLst>
                <a:tab pos="285750" algn="l"/>
              </a:tabLst>
            </a:pPr>
            <a:endParaRPr lang="en-US" sz="800" dirty="0"/>
          </a:p>
          <a:p>
            <a:pPr marL="285750" indent="-285750" eaLnBrk="1" hangingPunct="1">
              <a:lnSpc>
                <a:spcPct val="85000"/>
              </a:lnSpc>
              <a:spcBef>
                <a:spcPct val="15000"/>
              </a:spcBef>
              <a:tabLst>
                <a:tab pos="285750" algn="l"/>
              </a:tabLst>
            </a:pPr>
            <a:r>
              <a:rPr lang="en-US" sz="2800" dirty="0"/>
              <a:t>If in doubt, PHOTOGRAPH  IT!</a:t>
            </a:r>
          </a:p>
          <a:p>
            <a:pPr marL="800100" lvl="1" eaLnBrk="1" hangingPunct="1">
              <a:lnSpc>
                <a:spcPct val="125000"/>
              </a:lnSpc>
              <a:spcBef>
                <a:spcPct val="15000"/>
              </a:spcBef>
              <a:tabLst>
                <a:tab pos="285750" algn="l"/>
              </a:tabLst>
            </a:pPr>
            <a:r>
              <a:rPr lang="en-US" sz="2400" dirty="0"/>
              <a:t>More is better than less</a:t>
            </a:r>
          </a:p>
          <a:p>
            <a:pPr marL="800100" lvl="1" eaLnBrk="1" hangingPunct="1">
              <a:lnSpc>
                <a:spcPct val="125000"/>
              </a:lnSpc>
              <a:spcBef>
                <a:spcPct val="15000"/>
              </a:spcBef>
              <a:tabLst>
                <a:tab pos="285750" algn="l"/>
              </a:tabLst>
            </a:pPr>
            <a:endParaRPr lang="en-US" sz="800" dirty="0"/>
          </a:p>
          <a:p>
            <a:pPr marL="285750" indent="-285750" eaLnBrk="1" hangingPunct="1">
              <a:lnSpc>
                <a:spcPct val="85000"/>
              </a:lnSpc>
              <a:spcBef>
                <a:spcPct val="15000"/>
              </a:spcBef>
              <a:tabLst>
                <a:tab pos="285750" algn="l"/>
              </a:tabLst>
            </a:pPr>
            <a:r>
              <a:rPr lang="en-US" sz="2800" dirty="0"/>
              <a:t>Take photographs as safely as possible</a:t>
            </a:r>
          </a:p>
          <a:p>
            <a:pPr marL="800100" lvl="1" eaLnBrk="1" hangingPunct="1">
              <a:lnSpc>
                <a:spcPct val="85000"/>
              </a:lnSpc>
              <a:spcBef>
                <a:spcPct val="15000"/>
              </a:spcBef>
              <a:buNone/>
              <a:tabLst>
                <a:tab pos="285750" algn="l"/>
              </a:tabLst>
            </a:pPr>
            <a:endParaRPr lang="en-US" sz="700" dirty="0">
              <a:solidFill>
                <a:schemeClr val="tx1"/>
              </a:solidFill>
            </a:endParaRPr>
          </a:p>
          <a:p>
            <a:pPr marL="285750" indent="-285750" algn="ctr" eaLnBrk="1" hangingPunct="1">
              <a:lnSpc>
                <a:spcPct val="85000"/>
              </a:lnSpc>
              <a:spcBef>
                <a:spcPct val="15000"/>
              </a:spcBef>
              <a:buNone/>
              <a:tabLst>
                <a:tab pos="285750" algn="l"/>
              </a:tabLst>
            </a:pPr>
            <a:r>
              <a:rPr lang="en-US" sz="2800" dirty="0">
                <a:solidFill>
                  <a:schemeClr val="bg1">
                    <a:lumMod val="50000"/>
                    <a:lumOff val="50000"/>
                  </a:schemeClr>
                </a:solidFill>
              </a:rPr>
              <a:t>Did we remind you to photograph it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609600"/>
            <a:ext cx="8229600" cy="960438"/>
          </a:xfrm>
          <a:noFill/>
        </p:spPr>
        <p:txBody>
          <a:bodyPr/>
          <a:lstStyle/>
          <a:p>
            <a:pPr eaLnBrk="1" hangingPunct="1"/>
            <a:r>
              <a:rPr lang="en-US" sz="3600" dirty="0"/>
              <a:t>Evidence Collection</a:t>
            </a:r>
            <a:endParaRPr lang="en-US" sz="1600" dirty="0"/>
          </a:p>
        </p:txBody>
      </p:sp>
      <p:sp>
        <p:nvSpPr>
          <p:cNvPr id="58371" name="Rectangle 3"/>
          <p:cNvSpPr>
            <a:spLocks noGrp="1" noChangeArrowheads="1"/>
          </p:cNvSpPr>
          <p:nvPr>
            <p:ph idx="1"/>
          </p:nvPr>
        </p:nvSpPr>
        <p:spPr>
          <a:xfrm>
            <a:off x="6096000" y="1929148"/>
            <a:ext cx="4191000" cy="4495800"/>
          </a:xfrm>
          <a:noFill/>
        </p:spPr>
        <p:txBody>
          <a:bodyPr/>
          <a:lstStyle/>
          <a:p>
            <a:pPr marL="114300" indent="-114300" algn="ctr" eaLnBrk="1" hangingPunct="1">
              <a:lnSpc>
                <a:spcPct val="80000"/>
              </a:lnSpc>
              <a:spcBef>
                <a:spcPct val="0"/>
              </a:spcBef>
              <a:buNone/>
              <a:tabLst>
                <a:tab pos="457200" algn="l"/>
              </a:tabLst>
            </a:pPr>
            <a:r>
              <a:rPr lang="en-US" sz="2400" dirty="0"/>
              <a:t>Witness statements</a:t>
            </a:r>
          </a:p>
          <a:p>
            <a:pPr marL="114300" indent="-114300" algn="ctr" eaLnBrk="1" hangingPunct="1">
              <a:lnSpc>
                <a:spcPct val="80000"/>
              </a:lnSpc>
              <a:spcBef>
                <a:spcPct val="0"/>
              </a:spcBef>
              <a:buNone/>
              <a:tabLst>
                <a:tab pos="457200" algn="l"/>
              </a:tabLst>
            </a:pPr>
            <a:endParaRPr lang="en-US" sz="2400" dirty="0"/>
          </a:p>
          <a:p>
            <a:pPr marL="228600" lvl="1" indent="0" eaLnBrk="1" hangingPunct="1">
              <a:lnSpc>
                <a:spcPct val="80000"/>
              </a:lnSpc>
              <a:spcBef>
                <a:spcPct val="0"/>
              </a:spcBef>
              <a:tabLst>
                <a:tab pos="457200" algn="l"/>
              </a:tabLst>
            </a:pPr>
            <a:r>
              <a:rPr lang="en-US" sz="2000" dirty="0"/>
              <a:t> A witness is someone who was 	there, and saw what happened</a:t>
            </a:r>
          </a:p>
          <a:p>
            <a:pPr marL="800100" lvl="3" indent="-171450" eaLnBrk="1" hangingPunct="1">
              <a:lnSpc>
                <a:spcPct val="80000"/>
              </a:lnSpc>
              <a:spcBef>
                <a:spcPct val="15000"/>
              </a:spcBef>
              <a:buFontTx/>
              <a:buChar char="•"/>
              <a:tabLst>
                <a:tab pos="457200" algn="l"/>
              </a:tabLst>
            </a:pPr>
            <a:r>
              <a:rPr lang="en-US" dirty="0"/>
              <a:t>Only take statements from people who were there</a:t>
            </a:r>
          </a:p>
          <a:p>
            <a:pPr marL="800100" lvl="3" indent="-171450" eaLnBrk="1" hangingPunct="1">
              <a:lnSpc>
                <a:spcPct val="80000"/>
              </a:lnSpc>
              <a:spcBef>
                <a:spcPct val="15000"/>
              </a:spcBef>
              <a:buFontTx/>
              <a:buChar char="•"/>
              <a:tabLst>
                <a:tab pos="457200" algn="l"/>
              </a:tabLst>
            </a:pPr>
            <a:r>
              <a:rPr lang="en-US" dirty="0"/>
              <a:t>From at least two witnesses</a:t>
            </a:r>
          </a:p>
          <a:p>
            <a:pPr marL="800100" lvl="3" indent="-171450" eaLnBrk="1" hangingPunct="1">
              <a:spcBef>
                <a:spcPct val="15000"/>
              </a:spcBef>
              <a:buFontTx/>
              <a:buChar char="•"/>
              <a:tabLst>
                <a:tab pos="457200" algn="l"/>
              </a:tabLst>
            </a:pPr>
            <a:r>
              <a:rPr lang="en-US" dirty="0"/>
              <a:t>From the detainee (if you can but do NOT interrogate)</a:t>
            </a:r>
          </a:p>
          <a:p>
            <a:pPr marL="228600" lvl="1" indent="0" eaLnBrk="1" hangingPunct="1">
              <a:spcBef>
                <a:spcPct val="15000"/>
              </a:spcBef>
              <a:tabLst>
                <a:tab pos="457200" algn="l"/>
              </a:tabLst>
            </a:pPr>
            <a:r>
              <a:rPr lang="en-US" sz="2000" dirty="0"/>
              <a:t> Be Specific (WHO, WHAT, 	WHEN, WHERE, WHY, HOW)</a:t>
            </a:r>
          </a:p>
          <a:p>
            <a:pPr marL="228600" lvl="1" indent="0" eaLnBrk="1" hangingPunct="1">
              <a:lnSpc>
                <a:spcPct val="80000"/>
              </a:lnSpc>
              <a:spcBef>
                <a:spcPct val="15000"/>
              </a:spcBef>
              <a:tabLst>
                <a:tab pos="457200" algn="l"/>
              </a:tabLst>
            </a:pPr>
            <a:r>
              <a:rPr lang="en-US" sz="2000" dirty="0"/>
              <a:t> ASAP (while the facts are 	fresh)</a:t>
            </a:r>
          </a:p>
          <a:p>
            <a:pPr marL="228600" lvl="1" indent="0" eaLnBrk="1" hangingPunct="1">
              <a:lnSpc>
                <a:spcPct val="80000"/>
              </a:lnSpc>
              <a:spcBef>
                <a:spcPct val="15000"/>
              </a:spcBef>
              <a:tabLst>
                <a:tab pos="457200" algn="l"/>
              </a:tabLst>
            </a:pPr>
            <a:r>
              <a:rPr lang="en-US" sz="2000" dirty="0"/>
              <a:t> Signed by the witness and/or 	detainee (if possible)</a:t>
            </a:r>
          </a:p>
        </p:txBody>
      </p:sp>
      <p:pic>
        <p:nvPicPr>
          <p:cNvPr id="58372" name="Picture 4" descr="sworn statement"/>
          <p:cNvPicPr>
            <a:picLocks noChangeAspect="1" noChangeArrowheads="1"/>
          </p:cNvPicPr>
          <p:nvPr/>
        </p:nvPicPr>
        <p:blipFill>
          <a:blip r:embed="rId3" cstate="print"/>
          <a:srcRect/>
          <a:stretch>
            <a:fillRect/>
          </a:stretch>
        </p:blipFill>
        <p:spPr bwMode="auto">
          <a:xfrm>
            <a:off x="1066800" y="2119648"/>
            <a:ext cx="3352800" cy="41148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640132"/>
            <a:ext cx="8229600" cy="960438"/>
          </a:xfrm>
        </p:spPr>
        <p:txBody>
          <a:bodyPr/>
          <a:lstStyle/>
          <a:p>
            <a:pPr eaLnBrk="1" hangingPunct="1"/>
            <a:r>
              <a:rPr lang="en-US" sz="3600" dirty="0"/>
              <a:t>Evidence Collection</a:t>
            </a:r>
          </a:p>
        </p:txBody>
      </p:sp>
      <p:sp>
        <p:nvSpPr>
          <p:cNvPr id="59395" name="Rectangle 3"/>
          <p:cNvSpPr>
            <a:spLocks noGrp="1" noChangeArrowheads="1"/>
          </p:cNvSpPr>
          <p:nvPr>
            <p:ph idx="1"/>
          </p:nvPr>
        </p:nvSpPr>
        <p:spPr>
          <a:xfrm>
            <a:off x="6629400" y="4899449"/>
            <a:ext cx="3886199" cy="914400"/>
          </a:xfrm>
          <a:noFill/>
        </p:spPr>
        <p:txBody>
          <a:bodyPr anchor="ctr" anchorCtr="1">
            <a:normAutofit fontScale="92500" lnSpcReduction="10000"/>
          </a:bodyPr>
          <a:lstStyle/>
          <a:p>
            <a:pPr marL="0" indent="0" algn="ctr" eaLnBrk="1" hangingPunct="1">
              <a:buNone/>
            </a:pPr>
            <a:r>
              <a:rPr lang="en-US" sz="2400" dirty="0"/>
              <a:t>The quality of your evidence collection will impact whether or not a  detainee is released!</a:t>
            </a:r>
          </a:p>
        </p:txBody>
      </p:sp>
      <p:pic>
        <p:nvPicPr>
          <p:cNvPr id="59396" name="Picture 4" descr="Diagram 1"/>
          <p:cNvPicPr>
            <a:picLocks noChangeAspect="1" noChangeArrowheads="1"/>
          </p:cNvPicPr>
          <p:nvPr/>
        </p:nvPicPr>
        <p:blipFill>
          <a:blip r:embed="rId3" cstate="print"/>
          <a:srcRect/>
          <a:stretch>
            <a:fillRect/>
          </a:stretch>
        </p:blipFill>
        <p:spPr bwMode="auto">
          <a:xfrm>
            <a:off x="914400" y="4343400"/>
            <a:ext cx="2590800" cy="2117725"/>
          </a:xfrm>
          <a:prstGeom prst="rect">
            <a:avLst/>
          </a:prstGeom>
          <a:noFill/>
          <a:ln w="9525">
            <a:noFill/>
            <a:miter lim="800000"/>
            <a:headEnd/>
            <a:tailEnd/>
          </a:ln>
        </p:spPr>
      </p:pic>
      <p:pic>
        <p:nvPicPr>
          <p:cNvPr id="59397" name="Picture 5" descr="Diagram 2"/>
          <p:cNvPicPr>
            <a:picLocks noChangeAspect="1" noChangeArrowheads="1"/>
          </p:cNvPicPr>
          <p:nvPr/>
        </p:nvPicPr>
        <p:blipFill>
          <a:blip r:embed="rId4" cstate="print"/>
          <a:srcRect/>
          <a:stretch>
            <a:fillRect/>
          </a:stretch>
        </p:blipFill>
        <p:spPr bwMode="auto">
          <a:xfrm>
            <a:off x="6629400" y="2286000"/>
            <a:ext cx="3810000" cy="2209800"/>
          </a:xfrm>
          <a:prstGeom prst="rect">
            <a:avLst/>
          </a:prstGeom>
          <a:noFill/>
          <a:ln w="9525">
            <a:noFill/>
            <a:miter lim="800000"/>
            <a:headEnd/>
            <a:tailEnd/>
          </a:ln>
        </p:spPr>
      </p:pic>
      <p:sp>
        <p:nvSpPr>
          <p:cNvPr id="59398" name="Text Box 6"/>
          <p:cNvSpPr txBox="1">
            <a:spLocks noChangeArrowheads="1"/>
          </p:cNvSpPr>
          <p:nvPr/>
        </p:nvSpPr>
        <p:spPr bwMode="auto">
          <a:xfrm>
            <a:off x="457200" y="2004219"/>
            <a:ext cx="4799013" cy="1600200"/>
          </a:xfrm>
          <a:prstGeom prst="rect">
            <a:avLst/>
          </a:prstGeom>
          <a:noFill/>
          <a:ln w="9525" algn="ctr">
            <a:noFill/>
            <a:miter lim="800000"/>
            <a:headEnd/>
            <a:tailEnd/>
          </a:ln>
        </p:spPr>
        <p:txBody>
          <a:bodyPr/>
          <a:lstStyle/>
          <a:p>
            <a:pPr marL="117475" indent="-117475" eaLnBrk="1" hangingPunct="1">
              <a:lnSpc>
                <a:spcPct val="90000"/>
              </a:lnSpc>
              <a:spcBef>
                <a:spcPct val="20000"/>
              </a:spcBef>
            </a:pPr>
            <a:r>
              <a:rPr lang="en-US" sz="2400" dirty="0"/>
              <a:t>Diagrams/Sketches</a:t>
            </a:r>
          </a:p>
          <a:p>
            <a:pPr marL="344488" lvl="1" indent="-112713" eaLnBrk="1" hangingPunct="1">
              <a:lnSpc>
                <a:spcPct val="90000"/>
              </a:lnSpc>
              <a:spcBef>
                <a:spcPct val="20000"/>
              </a:spcBef>
              <a:buFontTx/>
              <a:buChar char="-"/>
            </a:pPr>
            <a:r>
              <a:rPr lang="en-US" sz="2400" dirty="0"/>
              <a:t>Can be hand drawn</a:t>
            </a:r>
          </a:p>
          <a:p>
            <a:pPr marL="344488" lvl="1" indent="-112713" eaLnBrk="1" hangingPunct="1">
              <a:lnSpc>
                <a:spcPct val="90000"/>
              </a:lnSpc>
              <a:spcBef>
                <a:spcPct val="20000"/>
              </a:spcBef>
              <a:buFontTx/>
              <a:buChar char="-"/>
            </a:pPr>
            <a:r>
              <a:rPr lang="en-US" sz="2400" dirty="0"/>
              <a:t>Include where the detainees was, in the crime scene</a:t>
            </a:r>
          </a:p>
          <a:p>
            <a:pPr marL="344488" lvl="1" indent="-112713" eaLnBrk="1" hangingPunct="1">
              <a:lnSpc>
                <a:spcPct val="90000"/>
              </a:lnSpc>
              <a:spcBef>
                <a:spcPct val="20000"/>
              </a:spcBef>
              <a:buFontTx/>
              <a:buChar char="-"/>
            </a:pPr>
            <a:r>
              <a:rPr lang="en-US" sz="2400" dirty="0"/>
              <a:t>Include where the evidence was found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52400" y="762000"/>
            <a:ext cx="8229600" cy="960438"/>
          </a:xfrm>
        </p:spPr>
        <p:txBody>
          <a:bodyPr/>
          <a:lstStyle/>
          <a:p>
            <a:pPr eaLnBrk="1" hangingPunct="1"/>
            <a:r>
              <a:rPr lang="en-US" sz="3600" dirty="0"/>
              <a:t>Evidence Collection</a:t>
            </a:r>
          </a:p>
        </p:txBody>
      </p:sp>
      <p:sp>
        <p:nvSpPr>
          <p:cNvPr id="60419" name="Rectangle 3"/>
          <p:cNvSpPr>
            <a:spLocks noGrp="1" noChangeArrowheads="1"/>
          </p:cNvSpPr>
          <p:nvPr>
            <p:ph idx="1"/>
          </p:nvPr>
        </p:nvSpPr>
        <p:spPr>
          <a:xfrm>
            <a:off x="1524000" y="2057400"/>
            <a:ext cx="8153400" cy="5181600"/>
          </a:xfrm>
          <a:noFill/>
        </p:spPr>
        <p:txBody>
          <a:bodyPr/>
          <a:lstStyle/>
          <a:p>
            <a:pPr marL="114300" indent="-114300" algn="ctr" eaLnBrk="1" hangingPunct="1">
              <a:buNone/>
            </a:pPr>
            <a:r>
              <a:rPr lang="en-US" dirty="0"/>
              <a:t>Apprehension Form</a:t>
            </a:r>
          </a:p>
          <a:p>
            <a:pPr marL="114300" indent="-114300" eaLnBrk="1" hangingPunct="1">
              <a:buNone/>
            </a:pPr>
            <a:r>
              <a:rPr lang="en-US" sz="2800" dirty="0"/>
              <a:t>Include:</a:t>
            </a:r>
          </a:p>
          <a:p>
            <a:pPr marL="457200" lvl="1" indent="-228600" eaLnBrk="1" hangingPunct="1">
              <a:buFontTx/>
              <a:buChar char="•"/>
            </a:pPr>
            <a:r>
              <a:rPr lang="en-US" dirty="0"/>
              <a:t>Contact information for all witnesses</a:t>
            </a:r>
          </a:p>
          <a:p>
            <a:pPr marL="457200" lvl="1" indent="-228600" eaLnBrk="1" hangingPunct="1">
              <a:buFontTx/>
              <a:buChar char="•"/>
            </a:pPr>
            <a:r>
              <a:rPr lang="en-US" dirty="0"/>
              <a:t>Capture tags, numbers, dates, grids, name of closest town or city, province</a:t>
            </a:r>
          </a:p>
          <a:p>
            <a:pPr marL="457200" lvl="1" indent="-228600" eaLnBrk="1" hangingPunct="1">
              <a:buFontTx/>
              <a:buChar char="•"/>
            </a:pPr>
            <a:r>
              <a:rPr lang="en-US" dirty="0"/>
              <a:t>Disposition and location of all detainees being transferred</a:t>
            </a:r>
          </a:p>
          <a:p>
            <a:pPr marL="457200" lvl="1" indent="-228600" eaLnBrk="1" hangingPunct="1">
              <a:buFontTx/>
              <a:buChar char="•"/>
            </a:pPr>
            <a:r>
              <a:rPr lang="en-US" dirty="0"/>
              <a:t>When the unit will be redeploying and new contact information</a:t>
            </a:r>
          </a:p>
          <a:p>
            <a:pPr marL="114300" indent="-114300" algn="ctr" eaLnBrk="1" hangingPunct="1">
              <a:buNone/>
            </a:pPr>
            <a:r>
              <a:rPr lang="en-US" dirty="0">
                <a:solidFill>
                  <a:schemeClr val="bg1">
                    <a:lumMod val="50000"/>
                    <a:lumOff val="50000"/>
                  </a:schemeClr>
                </a:solidFill>
              </a:rPr>
              <a:t>Do NOT add personal comments !</a:t>
            </a:r>
            <a:endParaRPr lang="en-US" sz="3600" dirty="0">
              <a:solidFill>
                <a:schemeClr val="bg1">
                  <a:lumMod val="50000"/>
                  <a:lumOff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228600"/>
            <a:ext cx="9784080" cy="1508760"/>
          </a:xfrm>
        </p:spPr>
        <p:txBody>
          <a:bodyPr/>
          <a:lstStyle/>
          <a:p>
            <a:pPr eaLnBrk="1" hangingPunct="1"/>
            <a:r>
              <a:rPr lang="en-US" sz="4000" dirty="0"/>
              <a:t>Sources (continued)</a:t>
            </a:r>
          </a:p>
        </p:txBody>
      </p:sp>
      <p:sp>
        <p:nvSpPr>
          <p:cNvPr id="6" name="Rectangle 3"/>
          <p:cNvSpPr txBox="1">
            <a:spLocks noChangeArrowheads="1"/>
          </p:cNvSpPr>
          <p:nvPr/>
        </p:nvSpPr>
        <p:spPr bwMode="auto">
          <a:xfrm>
            <a:off x="304800" y="1828800"/>
            <a:ext cx="8305800" cy="4754562"/>
          </a:xfrm>
          <a:prstGeom prst="rect">
            <a:avLst/>
          </a:prstGeom>
          <a:noFill/>
          <a:ln w="9525">
            <a:noFill/>
            <a:miter lim="800000"/>
            <a:headEnd/>
            <a:tailEnd/>
          </a:ln>
        </p:spPr>
        <p:txBody>
          <a:bodyPr/>
          <a:lstStyle/>
          <a:p>
            <a:pPr marL="342900" indent="-342900" eaLnBrk="1" hangingPunct="1">
              <a:spcBef>
                <a:spcPct val="20000"/>
              </a:spcBef>
              <a:buFontTx/>
              <a:buChar char="•"/>
              <a:defRPr/>
            </a:pPr>
            <a:r>
              <a:rPr lang="en-US" kern="0" dirty="0">
                <a:latin typeface="+mn-lt"/>
              </a:rPr>
              <a:t>DoD Directive 2311.01, DoD Law of War Program</a:t>
            </a:r>
          </a:p>
          <a:p>
            <a:pPr marL="342900" indent="-342900" eaLnBrk="1" hangingPunct="1">
              <a:spcBef>
                <a:spcPct val="20000"/>
              </a:spcBef>
              <a:buFontTx/>
              <a:buChar char="•"/>
              <a:defRPr/>
            </a:pPr>
            <a:r>
              <a:rPr lang="en-US" kern="0" dirty="0">
                <a:latin typeface="+mn-lt"/>
              </a:rPr>
              <a:t>DoD Directive 2310.01E, DoD Detainee Program, Mar 2020</a:t>
            </a:r>
          </a:p>
          <a:p>
            <a:pPr marL="342900" indent="-342900" eaLnBrk="1" hangingPunct="1">
              <a:spcBef>
                <a:spcPct val="20000"/>
              </a:spcBef>
              <a:buFontTx/>
              <a:buChar char="•"/>
              <a:defRPr/>
            </a:pPr>
            <a:r>
              <a:rPr lang="en-US" kern="0" dirty="0">
                <a:latin typeface="+mn-lt"/>
              </a:rPr>
              <a:t>DoD Directive 3115.09, DoD Intelligence Interrogations, Detainee Debriefings, and Tactical Questioning, Oct 2020</a:t>
            </a:r>
          </a:p>
          <a:p>
            <a:pPr marL="342900" indent="-342900" eaLnBrk="1" hangingPunct="1">
              <a:spcBef>
                <a:spcPct val="20000"/>
              </a:spcBef>
              <a:buFontTx/>
              <a:buChar char="•"/>
              <a:defRPr/>
            </a:pPr>
            <a:r>
              <a:rPr lang="en-US" kern="0" dirty="0">
                <a:latin typeface="+mn-lt"/>
              </a:rPr>
              <a:t>AR 190-8, EPWs, Civilian Internees, Retained Personnel, and other Detainees, 1 Oct 97 (</a:t>
            </a:r>
            <a:r>
              <a:rPr lang="en-US" i="1" kern="0" dirty="0">
                <a:latin typeface="+mn-lt"/>
              </a:rPr>
              <a:t>Under Revision</a:t>
            </a:r>
            <a:r>
              <a:rPr lang="en-US" kern="0" dirty="0">
                <a:latin typeface="+mn-lt"/>
              </a:rPr>
              <a:t>)</a:t>
            </a:r>
          </a:p>
          <a:p>
            <a:pPr marL="342900" indent="-342900" eaLnBrk="1" hangingPunct="1">
              <a:spcBef>
                <a:spcPct val="20000"/>
              </a:spcBef>
              <a:buFontTx/>
              <a:buChar char="•"/>
              <a:defRPr/>
            </a:pPr>
            <a:r>
              <a:rPr lang="en-US" kern="0" dirty="0">
                <a:latin typeface="+mn-lt"/>
              </a:rPr>
              <a:t>JP 3-63, Detainee Operations, 13 Nov 14</a:t>
            </a:r>
          </a:p>
          <a:p>
            <a:pPr marL="342900" indent="-342900" eaLnBrk="1" hangingPunct="1">
              <a:spcBef>
                <a:spcPct val="20000"/>
              </a:spcBef>
              <a:buFontTx/>
              <a:buChar char="•"/>
              <a:defRPr/>
            </a:pPr>
            <a:r>
              <a:rPr lang="en-US" kern="0" dirty="0">
                <a:latin typeface="+mn-lt"/>
              </a:rPr>
              <a:t>FM 2-22.3, Human Intelligence Collector Operations, 6 Sep 06 </a:t>
            </a:r>
          </a:p>
          <a:p>
            <a:pPr marL="342900" indent="-342900" eaLnBrk="1" hangingPunct="1">
              <a:spcBef>
                <a:spcPct val="20000"/>
              </a:spcBef>
              <a:buFontTx/>
              <a:buChar char="•"/>
              <a:defRPr/>
            </a:pPr>
            <a:r>
              <a:rPr lang="en-US" kern="0" dirty="0">
                <a:latin typeface="+mn-lt"/>
              </a:rPr>
              <a:t>FM 3-63, Detainee Operations, 2 Jan 20</a:t>
            </a:r>
          </a:p>
          <a:p>
            <a:pPr marL="342900" indent="-342900" eaLnBrk="1" hangingPunct="1">
              <a:spcBef>
                <a:spcPct val="20000"/>
              </a:spcBef>
              <a:buFontTx/>
              <a:buChar char="•"/>
              <a:defRPr/>
            </a:pPr>
            <a:r>
              <a:rPr lang="en-US" kern="0" dirty="0" err="1">
                <a:latin typeface="+mn-lt"/>
              </a:rPr>
              <a:t>MCTP</a:t>
            </a:r>
            <a:r>
              <a:rPr lang="en-US" kern="0" dirty="0">
                <a:latin typeface="+mn-lt"/>
              </a:rPr>
              <a:t> 10-10F, Military Police Operations</a:t>
            </a:r>
          </a:p>
          <a:p>
            <a:pPr marL="342900" indent="-342900" eaLnBrk="1" hangingPunct="1">
              <a:spcBef>
                <a:spcPct val="20000"/>
              </a:spcBef>
              <a:buFontTx/>
              <a:buChar char="•"/>
              <a:defRPr/>
            </a:pPr>
            <a:r>
              <a:rPr lang="en-US" kern="0" dirty="0">
                <a:latin typeface="+mn-lt"/>
              </a:rPr>
              <a:t>FM 6-27 Commanders Handbook on the Law of Land Warfare</a:t>
            </a:r>
          </a:p>
          <a:p>
            <a:pPr marL="342900" indent="-342900" eaLnBrk="1" hangingPunct="1">
              <a:spcBef>
                <a:spcPct val="20000"/>
              </a:spcBef>
              <a:buFontTx/>
              <a:buChar char="•"/>
              <a:defRPr/>
            </a:pPr>
            <a:r>
              <a:rPr lang="en-US" kern="0" dirty="0">
                <a:latin typeface="+mn-lt"/>
              </a:rPr>
              <a:t>2024 Manual for Courts-Martial (UCMJ)</a:t>
            </a:r>
          </a:p>
          <a:p>
            <a:pPr marL="342900" indent="-342900" eaLnBrk="1" hangingPunct="1">
              <a:spcBef>
                <a:spcPct val="20000"/>
              </a:spcBef>
              <a:buFontTx/>
              <a:buChar char="•"/>
              <a:defRPr/>
            </a:pPr>
            <a:r>
              <a:rPr lang="en-US" kern="0" dirty="0"/>
              <a:t>Theater Specific Guidance/ROE/SOP</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52400" y="609600"/>
            <a:ext cx="8229600" cy="960438"/>
          </a:xfrm>
        </p:spPr>
        <p:txBody>
          <a:bodyPr/>
          <a:lstStyle/>
          <a:p>
            <a:pPr eaLnBrk="1" hangingPunct="1"/>
            <a:r>
              <a:rPr lang="en-US" sz="3600" dirty="0"/>
              <a:t>DA Form 4137 – Chain of Custody </a:t>
            </a:r>
          </a:p>
        </p:txBody>
      </p:sp>
      <p:sp>
        <p:nvSpPr>
          <p:cNvPr id="61443" name="Rectangle 3"/>
          <p:cNvSpPr>
            <a:spLocks noGrp="1" noChangeArrowheads="1"/>
          </p:cNvSpPr>
          <p:nvPr>
            <p:ph idx="1"/>
          </p:nvPr>
        </p:nvSpPr>
        <p:spPr>
          <a:xfrm>
            <a:off x="6019801" y="2057400"/>
            <a:ext cx="4340225" cy="4343400"/>
          </a:xfrm>
          <a:noFill/>
        </p:spPr>
        <p:txBody>
          <a:bodyPr>
            <a:normAutofit fontScale="92500" lnSpcReduction="10000"/>
          </a:bodyPr>
          <a:lstStyle/>
          <a:p>
            <a:pPr marL="0" indent="0" eaLnBrk="1" hangingPunct="1">
              <a:lnSpc>
                <a:spcPct val="85000"/>
              </a:lnSpc>
              <a:buNone/>
            </a:pPr>
            <a:r>
              <a:rPr lang="en-US" sz="2000" dirty="0"/>
              <a:t>All blocks must be filled out – NO EXCEPTIONS!</a:t>
            </a:r>
          </a:p>
          <a:p>
            <a:pPr marL="569913" lvl="1" indent="-230188" eaLnBrk="1" hangingPunct="1">
              <a:lnSpc>
                <a:spcPct val="85000"/>
              </a:lnSpc>
            </a:pPr>
            <a:r>
              <a:rPr lang="en-US" sz="1800" dirty="0"/>
              <a:t>Be as specific as possible when describing the evidence</a:t>
            </a:r>
          </a:p>
          <a:p>
            <a:pPr marL="912813" lvl="2" eaLnBrk="1" hangingPunct="1">
              <a:lnSpc>
                <a:spcPct val="85000"/>
              </a:lnSpc>
            </a:pPr>
            <a:r>
              <a:rPr lang="en-US" sz="1800" dirty="0"/>
              <a:t>Model, serial numbers, identifying marks)</a:t>
            </a:r>
            <a:endParaRPr lang="en-US" sz="1600" dirty="0"/>
          </a:p>
          <a:p>
            <a:pPr marL="569913" lvl="1" indent="-230188" eaLnBrk="1" hangingPunct="1">
              <a:lnSpc>
                <a:spcPct val="85000"/>
              </a:lnSpc>
            </a:pPr>
            <a:r>
              <a:rPr lang="en-US" sz="1800" dirty="0"/>
              <a:t>Maintain a proper chain of custody</a:t>
            </a:r>
          </a:p>
          <a:p>
            <a:pPr marL="912813" lvl="2" eaLnBrk="1" hangingPunct="1">
              <a:lnSpc>
                <a:spcPct val="85000"/>
              </a:lnSpc>
            </a:pPr>
            <a:r>
              <a:rPr lang="en-US" sz="1800" dirty="0"/>
              <a:t>Everyone who handles the evidence must be listed on the DA Form 4137</a:t>
            </a:r>
            <a:endParaRPr lang="en-US" sz="1600" dirty="0"/>
          </a:p>
          <a:p>
            <a:pPr marL="569913" lvl="1" indent="-230188" eaLnBrk="1" hangingPunct="1">
              <a:lnSpc>
                <a:spcPct val="85000"/>
              </a:lnSpc>
            </a:pPr>
            <a:r>
              <a:rPr lang="en-US" sz="1800" dirty="0"/>
              <a:t>The person who collected the evidence should be the first name in the “Released by” block on the form</a:t>
            </a:r>
          </a:p>
          <a:p>
            <a:pPr marL="569913" lvl="1" indent="-230188" eaLnBrk="1" hangingPunct="1">
              <a:lnSpc>
                <a:spcPct val="85000"/>
              </a:lnSpc>
            </a:pPr>
            <a:r>
              <a:rPr lang="en-US" sz="1800" dirty="0"/>
              <a:t>Use only block style lettering, except in the signature block</a:t>
            </a:r>
          </a:p>
          <a:p>
            <a:pPr marL="0" indent="0" algn="ctr" eaLnBrk="1" hangingPunct="1">
              <a:buNone/>
            </a:pPr>
            <a:r>
              <a:rPr lang="en-US" sz="2000" dirty="0">
                <a:solidFill>
                  <a:schemeClr val="bg1">
                    <a:lumMod val="50000"/>
                    <a:lumOff val="50000"/>
                  </a:schemeClr>
                </a:solidFill>
              </a:rPr>
              <a:t>Use any paper you have, but create a chain of custody</a:t>
            </a:r>
          </a:p>
        </p:txBody>
      </p:sp>
      <p:pic>
        <p:nvPicPr>
          <p:cNvPr id="61444" name="Picture 4" descr="evid cust doc"/>
          <p:cNvPicPr>
            <a:picLocks noChangeAspect="1" noChangeArrowheads="1"/>
          </p:cNvPicPr>
          <p:nvPr/>
        </p:nvPicPr>
        <p:blipFill>
          <a:blip r:embed="rId3" cstate="print"/>
          <a:srcRect/>
          <a:stretch>
            <a:fillRect/>
          </a:stretch>
        </p:blipFill>
        <p:spPr bwMode="auto">
          <a:xfrm>
            <a:off x="1295400" y="2057400"/>
            <a:ext cx="3200400" cy="43434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533400"/>
            <a:ext cx="8229600" cy="960438"/>
          </a:xfrm>
        </p:spPr>
        <p:txBody>
          <a:bodyPr/>
          <a:lstStyle/>
          <a:p>
            <a:pPr eaLnBrk="1" hangingPunct="1"/>
            <a:r>
              <a:rPr lang="en-US" sz="3600" dirty="0"/>
              <a:t>Evidence Collection</a:t>
            </a:r>
          </a:p>
        </p:txBody>
      </p:sp>
      <p:sp>
        <p:nvSpPr>
          <p:cNvPr id="62467" name="Rectangle 3"/>
          <p:cNvSpPr>
            <a:spLocks noGrp="1" noChangeArrowheads="1"/>
          </p:cNvSpPr>
          <p:nvPr>
            <p:ph idx="1"/>
          </p:nvPr>
        </p:nvSpPr>
        <p:spPr>
          <a:xfrm>
            <a:off x="6145369" y="2019300"/>
            <a:ext cx="4191000" cy="4495800"/>
          </a:xfrm>
          <a:noFill/>
        </p:spPr>
        <p:txBody>
          <a:bodyPr>
            <a:normAutofit lnSpcReduction="10000"/>
          </a:bodyPr>
          <a:lstStyle/>
          <a:p>
            <a:pPr marL="225425" indent="-225425" algn="ctr" eaLnBrk="1" hangingPunct="1">
              <a:lnSpc>
                <a:spcPct val="80000"/>
              </a:lnSpc>
              <a:buNone/>
            </a:pPr>
            <a:r>
              <a:rPr lang="en-US" sz="2400" dirty="0"/>
              <a:t>       Evidence Inventory Form</a:t>
            </a:r>
          </a:p>
          <a:p>
            <a:pPr marL="569913" lvl="1" indent="-225425" eaLnBrk="1" hangingPunct="1">
              <a:lnSpc>
                <a:spcPct val="80000"/>
              </a:lnSpc>
            </a:pPr>
            <a:endParaRPr lang="en-US" sz="900" dirty="0"/>
          </a:p>
          <a:p>
            <a:pPr marL="569913" lvl="1" indent="-225425" eaLnBrk="1" hangingPunct="1"/>
            <a:r>
              <a:rPr lang="en-US" sz="2000" dirty="0"/>
              <a:t>Should indicate exactly what has been seized (from each detainee’s vehicle, house, property, person)</a:t>
            </a:r>
          </a:p>
          <a:p>
            <a:pPr marL="569913" lvl="1" indent="-225425" eaLnBrk="1" hangingPunct="1"/>
            <a:r>
              <a:rPr lang="en-US" sz="2000" dirty="0"/>
              <a:t>Contain a section for the detainee’s signature OR refusal to sign</a:t>
            </a:r>
          </a:p>
          <a:p>
            <a:pPr marL="569913" lvl="1" indent="-225425" eaLnBrk="1" hangingPunct="1"/>
            <a:r>
              <a:rPr lang="en-US" sz="2000" dirty="0"/>
              <a:t>Units should complete the document ASAP and have the detainee sign immediately (preferably at the scene)</a:t>
            </a:r>
          </a:p>
          <a:p>
            <a:pPr marL="569913" lvl="1" indent="-225425" eaLnBrk="1" hangingPunct="1"/>
            <a:r>
              <a:rPr lang="en-US" sz="2000" dirty="0"/>
              <a:t>Get photographs of detainee signing the document, if possible</a:t>
            </a:r>
          </a:p>
        </p:txBody>
      </p:sp>
      <p:pic>
        <p:nvPicPr>
          <p:cNvPr id="62468" name="Picture 4" descr="CCCI Soldiers Investigation Guide (Aug 06)_Page_21"/>
          <p:cNvPicPr>
            <a:picLocks noChangeArrowheads="1"/>
          </p:cNvPicPr>
          <p:nvPr/>
        </p:nvPicPr>
        <p:blipFill>
          <a:blip r:embed="rId3" cstate="print"/>
          <a:srcRect/>
          <a:stretch>
            <a:fillRect/>
          </a:stretch>
        </p:blipFill>
        <p:spPr bwMode="auto">
          <a:xfrm>
            <a:off x="990600" y="2286000"/>
            <a:ext cx="3657600" cy="39624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76200" y="609600"/>
            <a:ext cx="8229600" cy="960438"/>
          </a:xfrm>
          <a:noFill/>
        </p:spPr>
        <p:txBody>
          <a:bodyPr/>
          <a:lstStyle/>
          <a:p>
            <a:pPr eaLnBrk="1" hangingPunct="1">
              <a:lnSpc>
                <a:spcPct val="85000"/>
              </a:lnSpc>
            </a:pPr>
            <a:r>
              <a:rPr lang="en-US" sz="3600" dirty="0"/>
              <a:t>Evidence Collection</a:t>
            </a:r>
            <a:endParaRPr lang="en-US" sz="3200" dirty="0"/>
          </a:p>
        </p:txBody>
      </p:sp>
      <p:sp>
        <p:nvSpPr>
          <p:cNvPr id="63491" name="Rectangle 3"/>
          <p:cNvSpPr>
            <a:spLocks noGrp="1" noChangeArrowheads="1"/>
          </p:cNvSpPr>
          <p:nvPr>
            <p:ph idx="1"/>
          </p:nvPr>
        </p:nvSpPr>
        <p:spPr>
          <a:xfrm>
            <a:off x="1752601" y="2057400"/>
            <a:ext cx="8378825" cy="4114800"/>
          </a:xfrm>
          <a:noFill/>
        </p:spPr>
        <p:txBody>
          <a:bodyPr>
            <a:normAutofit fontScale="92500" lnSpcReduction="20000"/>
          </a:bodyPr>
          <a:lstStyle/>
          <a:p>
            <a:pPr marL="0" indent="0" algn="ctr" eaLnBrk="1" hangingPunct="1">
              <a:lnSpc>
                <a:spcPct val="90000"/>
              </a:lnSpc>
              <a:spcBef>
                <a:spcPct val="15000"/>
              </a:spcBef>
              <a:buNone/>
            </a:pPr>
            <a:r>
              <a:rPr lang="en-US" sz="3900" dirty="0">
                <a:solidFill>
                  <a:schemeClr val="bg1">
                    <a:lumMod val="50000"/>
                    <a:lumOff val="50000"/>
                  </a:schemeClr>
                </a:solidFill>
              </a:rPr>
              <a:t>Planning</a:t>
            </a:r>
          </a:p>
          <a:p>
            <a:pPr marL="0" indent="0" algn="ctr" eaLnBrk="1" hangingPunct="1">
              <a:lnSpc>
                <a:spcPct val="50000"/>
              </a:lnSpc>
              <a:spcBef>
                <a:spcPct val="15000"/>
              </a:spcBef>
              <a:buNone/>
            </a:pPr>
            <a:endParaRPr lang="en-US" dirty="0">
              <a:solidFill>
                <a:srgbClr val="003366"/>
              </a:solidFill>
            </a:endParaRPr>
          </a:p>
          <a:p>
            <a:pPr marL="0" indent="0" algn="ctr" eaLnBrk="1" hangingPunct="1">
              <a:lnSpc>
                <a:spcPct val="90000"/>
              </a:lnSpc>
              <a:spcBef>
                <a:spcPct val="15000"/>
              </a:spcBef>
              <a:buNone/>
            </a:pPr>
            <a:r>
              <a:rPr lang="en-US" sz="2800" dirty="0"/>
              <a:t>Plan an operation, rehearse it, and then execute</a:t>
            </a:r>
          </a:p>
          <a:p>
            <a:pPr marL="569913" lvl="1" indent="-230188" eaLnBrk="1" hangingPunct="1">
              <a:lnSpc>
                <a:spcPct val="90000"/>
              </a:lnSpc>
              <a:spcBef>
                <a:spcPct val="15000"/>
              </a:spcBef>
              <a:buFontTx/>
              <a:buChar char="•"/>
            </a:pPr>
            <a:r>
              <a:rPr lang="en-US" sz="2400" dirty="0"/>
              <a:t>Plan for, and practice, collecting evidence</a:t>
            </a:r>
          </a:p>
          <a:p>
            <a:pPr marL="569913" lvl="1" indent="-230188" eaLnBrk="1" hangingPunct="1">
              <a:lnSpc>
                <a:spcPct val="90000"/>
              </a:lnSpc>
              <a:spcBef>
                <a:spcPct val="15000"/>
              </a:spcBef>
            </a:pPr>
            <a:endParaRPr lang="en-US" sz="800" dirty="0"/>
          </a:p>
          <a:p>
            <a:pPr marL="569913" lvl="1" indent="-230188" eaLnBrk="1" hangingPunct="1">
              <a:lnSpc>
                <a:spcPct val="90000"/>
              </a:lnSpc>
              <a:spcBef>
                <a:spcPct val="15000"/>
              </a:spcBef>
              <a:buFontTx/>
              <a:buChar char="•"/>
            </a:pPr>
            <a:r>
              <a:rPr lang="en-US" sz="2400" dirty="0"/>
              <a:t>Think about the time needed to properly gather the necessary evidence (to include as many pictures as you can safely get)</a:t>
            </a:r>
          </a:p>
          <a:p>
            <a:pPr marL="569913" lvl="1" indent="-230188" eaLnBrk="1" hangingPunct="1">
              <a:lnSpc>
                <a:spcPct val="90000"/>
              </a:lnSpc>
              <a:spcBef>
                <a:spcPct val="15000"/>
              </a:spcBef>
            </a:pPr>
            <a:endParaRPr lang="en-US" sz="800" dirty="0"/>
          </a:p>
          <a:p>
            <a:pPr marL="569913" lvl="1" indent="-230188" eaLnBrk="1" hangingPunct="1">
              <a:lnSpc>
                <a:spcPct val="90000"/>
              </a:lnSpc>
              <a:spcBef>
                <a:spcPct val="15000"/>
              </a:spcBef>
              <a:buFontTx/>
              <a:buChar char="•"/>
            </a:pPr>
            <a:r>
              <a:rPr lang="en-US" sz="2400" dirty="0"/>
              <a:t>Then think about the time (and risk) it takes to return and detain a guy you ALREADY DETAINED ONCE, who was released because YOU didn’t put the evidence together properly</a:t>
            </a:r>
          </a:p>
          <a:p>
            <a:pPr marL="0" indent="0" eaLnBrk="1" hangingPunct="1">
              <a:lnSpc>
                <a:spcPct val="90000"/>
              </a:lnSpc>
              <a:spcBef>
                <a:spcPct val="15000"/>
              </a:spcBef>
              <a:buNone/>
            </a:pPr>
            <a:endParaRPr lang="en-US" sz="800" dirty="0">
              <a:solidFill>
                <a:srgbClr val="003366"/>
              </a:solidFill>
            </a:endParaRPr>
          </a:p>
          <a:p>
            <a:pPr marL="0" indent="0" eaLnBrk="1" hangingPunct="1">
              <a:lnSpc>
                <a:spcPct val="90000"/>
              </a:lnSpc>
              <a:spcBef>
                <a:spcPct val="15000"/>
              </a:spcBef>
              <a:buNone/>
            </a:pPr>
            <a:endParaRPr lang="en-US" sz="800" dirty="0">
              <a:solidFill>
                <a:srgbClr val="003366"/>
              </a:solidFill>
            </a:endParaRPr>
          </a:p>
          <a:p>
            <a:pPr marL="0" indent="0" eaLnBrk="1" hangingPunct="1">
              <a:lnSpc>
                <a:spcPct val="90000"/>
              </a:lnSpc>
              <a:spcBef>
                <a:spcPct val="15000"/>
              </a:spcBef>
              <a:buNone/>
            </a:pPr>
            <a:endParaRPr lang="en-US" sz="800" dirty="0">
              <a:solidFill>
                <a:schemeClr val="bg1">
                  <a:lumMod val="50000"/>
                  <a:lumOff val="50000"/>
                </a:schemeClr>
              </a:solidFill>
            </a:endParaRPr>
          </a:p>
          <a:p>
            <a:pPr marL="0" indent="0" algn="ctr" eaLnBrk="1" hangingPunct="1">
              <a:lnSpc>
                <a:spcPct val="90000"/>
              </a:lnSpc>
              <a:spcBef>
                <a:spcPct val="15000"/>
              </a:spcBef>
              <a:buNone/>
            </a:pPr>
            <a:r>
              <a:rPr lang="en-US" sz="2800" dirty="0">
                <a:solidFill>
                  <a:schemeClr val="bg1">
                    <a:lumMod val="50000"/>
                    <a:lumOff val="50000"/>
                  </a:schemeClr>
                </a:solidFill>
              </a:rPr>
              <a:t>Do it right the first time!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1295400" y="457200"/>
            <a:ext cx="9140825" cy="5791200"/>
          </a:xfrm>
          <a:noFill/>
        </p:spPr>
        <p:txBody>
          <a:bodyPr anchorCtr="1"/>
          <a:lstStyle/>
          <a:p>
            <a:pPr eaLnBrk="1" hangingPunct="1"/>
            <a:r>
              <a:rPr lang="en-US" sz="4800" dirty="0"/>
              <a:t>Other Players</a:t>
            </a:r>
            <a:br>
              <a:rPr lang="en-US" sz="4800" dirty="0"/>
            </a:br>
            <a:endParaRPr lang="en-US" sz="4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81200" y="533400"/>
            <a:ext cx="8229600" cy="960438"/>
          </a:xfrm>
          <a:noFill/>
        </p:spPr>
        <p:txBody>
          <a:bodyPr anchorCtr="1"/>
          <a:lstStyle/>
          <a:p>
            <a:pPr eaLnBrk="1" hangingPunct="1"/>
            <a:r>
              <a:rPr lang="en-US" sz="3600" dirty="0"/>
              <a:t>Media</a:t>
            </a:r>
          </a:p>
        </p:txBody>
      </p:sp>
      <p:sp>
        <p:nvSpPr>
          <p:cNvPr id="65539" name="Rectangle 3"/>
          <p:cNvSpPr>
            <a:spLocks noChangeArrowheads="1"/>
          </p:cNvSpPr>
          <p:nvPr/>
        </p:nvSpPr>
        <p:spPr bwMode="auto">
          <a:xfrm>
            <a:off x="1752600" y="2133600"/>
            <a:ext cx="8305800" cy="4954587"/>
          </a:xfrm>
          <a:prstGeom prst="rect">
            <a:avLst/>
          </a:prstGeom>
          <a:noFill/>
          <a:ln w="12700">
            <a:noFill/>
            <a:miter lim="800000"/>
            <a:headEnd/>
            <a:tailEnd/>
          </a:ln>
        </p:spPr>
        <p:txBody>
          <a:bodyPr lIns="90488" tIns="44450" rIns="90488" bIns="44450"/>
          <a:lstStyle/>
          <a:p>
            <a:pPr eaLnBrk="1" hangingPunct="1">
              <a:lnSpc>
                <a:spcPct val="80000"/>
              </a:lnSpc>
              <a:spcBef>
                <a:spcPct val="20000"/>
              </a:spcBef>
              <a:buFontTx/>
              <a:buChar char="•"/>
              <a:tabLst>
                <a:tab pos="342900" algn="l"/>
              </a:tabLst>
            </a:pPr>
            <a:r>
              <a:rPr lang="en-US" sz="2800" dirty="0"/>
              <a:t>  Always assume that someone is watching </a:t>
            </a:r>
          </a:p>
          <a:p>
            <a:pPr eaLnBrk="1" hangingPunct="1">
              <a:lnSpc>
                <a:spcPct val="80000"/>
              </a:lnSpc>
              <a:spcBef>
                <a:spcPct val="20000"/>
              </a:spcBef>
              <a:buFontTx/>
              <a:buChar char="•"/>
              <a:tabLst>
                <a:tab pos="342900" algn="l"/>
              </a:tabLst>
            </a:pPr>
            <a:r>
              <a:rPr lang="en-US" sz="2800" dirty="0"/>
              <a:t>  Media visits to detention camps are </a:t>
            </a:r>
          </a:p>
          <a:p>
            <a:pPr eaLnBrk="1" hangingPunct="1">
              <a:lnSpc>
                <a:spcPct val="80000"/>
              </a:lnSpc>
              <a:spcBef>
                <a:spcPct val="20000"/>
              </a:spcBef>
              <a:tabLst>
                <a:tab pos="342900" algn="l"/>
              </a:tabLst>
            </a:pPr>
            <a:r>
              <a:rPr lang="en-US" sz="2800" dirty="0"/>
              <a:t>	pre-authorized 	and strictly supervised</a:t>
            </a:r>
          </a:p>
          <a:p>
            <a:pPr eaLnBrk="1" hangingPunct="1">
              <a:lnSpc>
                <a:spcPct val="80000"/>
              </a:lnSpc>
              <a:spcBef>
                <a:spcPct val="20000"/>
              </a:spcBef>
              <a:buFontTx/>
              <a:buChar char="•"/>
              <a:tabLst>
                <a:tab pos="342900" algn="l"/>
              </a:tabLst>
            </a:pPr>
            <a:r>
              <a:rPr lang="en-US" sz="2800" dirty="0"/>
              <a:t>  No media interviews with detainees, no photos </a:t>
            </a:r>
          </a:p>
          <a:p>
            <a:pPr eaLnBrk="1" hangingPunct="1">
              <a:lnSpc>
                <a:spcPct val="80000"/>
              </a:lnSpc>
              <a:spcBef>
                <a:spcPct val="20000"/>
              </a:spcBef>
              <a:tabLst>
                <a:tab pos="342900" algn="l"/>
              </a:tabLst>
            </a:pPr>
            <a:r>
              <a:rPr lang="en-US" sz="2800" dirty="0"/>
              <a:t>	that show faces or identities</a:t>
            </a:r>
          </a:p>
          <a:p>
            <a:pPr eaLnBrk="1" hangingPunct="1">
              <a:lnSpc>
                <a:spcPct val="80000"/>
              </a:lnSpc>
              <a:spcBef>
                <a:spcPct val="20000"/>
              </a:spcBef>
              <a:buFontTx/>
              <a:buChar char="•"/>
              <a:tabLst>
                <a:tab pos="342900" algn="l"/>
              </a:tabLst>
            </a:pPr>
            <a:r>
              <a:rPr lang="en-US" sz="2800" dirty="0"/>
              <a:t>  If you discover media inside the compound, bring </a:t>
            </a:r>
          </a:p>
          <a:p>
            <a:pPr eaLnBrk="1" hangingPunct="1">
              <a:lnSpc>
                <a:spcPct val="80000"/>
              </a:lnSpc>
              <a:spcBef>
                <a:spcPct val="20000"/>
              </a:spcBef>
              <a:tabLst>
                <a:tab pos="342900" algn="l"/>
              </a:tabLst>
            </a:pPr>
            <a:r>
              <a:rPr lang="en-US" sz="2800" dirty="0"/>
              <a:t>	them to your Commander</a:t>
            </a:r>
          </a:p>
          <a:p>
            <a:pPr lvl="2" indent="-223838" eaLnBrk="1" hangingPunct="1">
              <a:lnSpc>
                <a:spcPct val="80000"/>
              </a:lnSpc>
              <a:spcBef>
                <a:spcPct val="20000"/>
              </a:spcBef>
              <a:buFont typeface="Arial" charset="0"/>
              <a:buChar char="–"/>
              <a:tabLst>
                <a:tab pos="342900" algn="l"/>
              </a:tabLst>
            </a:pPr>
            <a:r>
              <a:rPr lang="en-US" sz="2400" dirty="0"/>
              <a:t>Do not confiscate cameras or destroy film, flash memory or disks</a:t>
            </a:r>
          </a:p>
          <a:p>
            <a:pPr lvl="2" indent="-223838" eaLnBrk="1" hangingPunct="1">
              <a:lnSpc>
                <a:spcPct val="80000"/>
              </a:lnSpc>
              <a:spcBef>
                <a:spcPct val="20000"/>
              </a:spcBef>
              <a:buFont typeface="Arial" charset="0"/>
              <a:buChar char="–"/>
              <a:tabLst>
                <a:tab pos="342900" algn="l"/>
              </a:tabLst>
            </a:pPr>
            <a:r>
              <a:rPr lang="en-US" sz="2400" dirty="0"/>
              <a:t>Simply escort to the Commander or guards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752600" y="533400"/>
            <a:ext cx="8229600" cy="960438"/>
          </a:xfrm>
          <a:noFill/>
        </p:spPr>
        <p:txBody>
          <a:bodyPr anchorCtr="1">
            <a:normAutofit fontScale="90000"/>
          </a:bodyPr>
          <a:lstStyle/>
          <a:p>
            <a:pPr eaLnBrk="1" hangingPunct="1"/>
            <a:r>
              <a:rPr lang="en-US" sz="3600" dirty="0"/>
              <a:t>Other Governmental Agencies (OGAs)</a:t>
            </a:r>
          </a:p>
        </p:txBody>
      </p:sp>
      <p:sp>
        <p:nvSpPr>
          <p:cNvPr id="66563" name="Rectangle 3"/>
          <p:cNvSpPr>
            <a:spLocks noGrp="1" noChangeArrowheads="1"/>
          </p:cNvSpPr>
          <p:nvPr>
            <p:ph idx="1"/>
          </p:nvPr>
        </p:nvSpPr>
        <p:spPr>
          <a:xfrm>
            <a:off x="838200" y="2057400"/>
            <a:ext cx="10515599" cy="5181600"/>
          </a:xfrm>
          <a:noFill/>
        </p:spPr>
        <p:txBody>
          <a:bodyPr/>
          <a:lstStyle/>
          <a:p>
            <a:pPr marL="225425" indent="-225425" eaLnBrk="1" hangingPunct="1">
              <a:lnSpc>
                <a:spcPct val="95000"/>
              </a:lnSpc>
            </a:pPr>
            <a:r>
              <a:rPr lang="en-US" sz="2400" dirty="0"/>
              <a:t>Other Governmental Agencies means non-DoD U.S. Government Agencies</a:t>
            </a:r>
          </a:p>
          <a:p>
            <a:pPr marL="576263" lvl="1" indent="-236538" eaLnBrk="1" hangingPunct="1">
              <a:lnSpc>
                <a:spcPct val="95000"/>
              </a:lnSpc>
            </a:pPr>
            <a:r>
              <a:rPr lang="en-US" sz="2400" dirty="0"/>
              <a:t>Includes: FBI, CIA, NSA and others</a:t>
            </a:r>
          </a:p>
          <a:p>
            <a:pPr marL="225425" indent="-225425" eaLnBrk="1" hangingPunct="1">
              <a:lnSpc>
                <a:spcPct val="95000"/>
              </a:lnSpc>
            </a:pPr>
            <a:r>
              <a:rPr lang="en-US" sz="2400" dirty="0"/>
              <a:t>OGAs who want to interrogate detainees held by DoD must agree to follow DoD rules</a:t>
            </a:r>
          </a:p>
          <a:p>
            <a:pPr marL="576263" lvl="1" indent="-236538" eaLnBrk="1" hangingPunct="1">
              <a:lnSpc>
                <a:spcPct val="95000"/>
              </a:lnSpc>
            </a:pPr>
            <a:r>
              <a:rPr lang="en-US" sz="2400" dirty="0"/>
              <a:t>They will sign an agreement, in writing, to do so</a:t>
            </a:r>
          </a:p>
          <a:p>
            <a:pPr marL="576263" lvl="1" indent="-236538" eaLnBrk="1" hangingPunct="1">
              <a:lnSpc>
                <a:spcPct val="95000"/>
              </a:lnSpc>
            </a:pPr>
            <a:r>
              <a:rPr lang="en-US" sz="2400" dirty="0"/>
              <a:t>Must be monitored during all interrogations or questioning</a:t>
            </a:r>
          </a:p>
          <a:p>
            <a:pPr marL="576263" lvl="1" indent="-236538" eaLnBrk="1" hangingPunct="1">
              <a:lnSpc>
                <a:spcPct val="95000"/>
              </a:lnSpc>
            </a:pPr>
            <a:r>
              <a:rPr lang="en-US" sz="2400" dirty="0"/>
              <a:t>If they do not want to play by our rules, they don’t interrogate, question, debrief, etc. our detainees </a:t>
            </a:r>
          </a:p>
          <a:p>
            <a:pPr marL="576263" lvl="1" indent="-236538" eaLnBrk="1" hangingPunct="1">
              <a:lnSpc>
                <a:spcPct val="55000"/>
              </a:lnSpc>
            </a:pPr>
            <a:endParaRPr lang="en-US" sz="2400" dirty="0">
              <a:solidFill>
                <a:srgbClr val="003366"/>
              </a:solidFill>
            </a:endParaRPr>
          </a:p>
          <a:p>
            <a:pPr marL="225425" indent="-225425" algn="ctr" eaLnBrk="1" hangingPunct="1">
              <a:lnSpc>
                <a:spcPct val="70000"/>
              </a:lnSpc>
              <a:buNone/>
            </a:pPr>
            <a:r>
              <a:rPr lang="en-US" sz="2400" dirty="0">
                <a:solidFill>
                  <a:schemeClr val="bg1">
                    <a:lumMod val="50000"/>
                    <a:lumOff val="50000"/>
                  </a:schemeClr>
                </a:solidFill>
              </a:rPr>
              <a:t>Never turn a detainee over to OGA unless </a:t>
            </a:r>
          </a:p>
          <a:p>
            <a:pPr marL="225425" indent="-225425" algn="ctr" eaLnBrk="1" hangingPunct="1">
              <a:lnSpc>
                <a:spcPct val="70000"/>
              </a:lnSpc>
              <a:buNone/>
            </a:pPr>
            <a:r>
              <a:rPr lang="en-US" sz="2400" dirty="0">
                <a:solidFill>
                  <a:schemeClr val="bg1">
                    <a:lumMod val="50000"/>
                    <a:lumOff val="50000"/>
                  </a:schemeClr>
                </a:solidFill>
              </a:rPr>
              <a:t>the Commander approves it!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828800" y="609600"/>
            <a:ext cx="8229600" cy="960438"/>
          </a:xfrm>
          <a:noFill/>
        </p:spPr>
        <p:txBody>
          <a:bodyPr anchorCtr="1"/>
          <a:lstStyle/>
          <a:p>
            <a:pPr eaLnBrk="1" hangingPunct="1"/>
            <a:r>
              <a:rPr lang="en-US" sz="3600" dirty="0"/>
              <a:t>Contractors</a:t>
            </a:r>
          </a:p>
        </p:txBody>
      </p:sp>
      <p:sp>
        <p:nvSpPr>
          <p:cNvPr id="67587" name="Rectangle 3"/>
          <p:cNvSpPr>
            <a:spLocks noGrp="1" noChangeArrowheads="1"/>
          </p:cNvSpPr>
          <p:nvPr>
            <p:ph idx="1"/>
          </p:nvPr>
        </p:nvSpPr>
        <p:spPr>
          <a:xfrm>
            <a:off x="1981200" y="1981200"/>
            <a:ext cx="8229600" cy="5181600"/>
          </a:xfrm>
          <a:noFill/>
        </p:spPr>
        <p:txBody>
          <a:bodyPr/>
          <a:lstStyle/>
          <a:p>
            <a:pPr marL="225425" indent="-225425" eaLnBrk="1" hangingPunct="1">
              <a:lnSpc>
                <a:spcPct val="85000"/>
              </a:lnSpc>
            </a:pPr>
            <a:endParaRPr lang="en-US" sz="2800" dirty="0"/>
          </a:p>
          <a:p>
            <a:pPr marL="225425" indent="-225425" eaLnBrk="1" hangingPunct="1">
              <a:lnSpc>
                <a:spcPct val="85000"/>
              </a:lnSpc>
            </a:pPr>
            <a:r>
              <a:rPr lang="en-US" sz="2800" dirty="0"/>
              <a:t>Contractors are not authorized to conduct Interrogations (only SECDEF is authorized to grant an exception for reasons of national security)</a:t>
            </a:r>
          </a:p>
          <a:p>
            <a:pPr marL="225425" indent="-225425" eaLnBrk="1" hangingPunct="1">
              <a:lnSpc>
                <a:spcPct val="85000"/>
              </a:lnSpc>
              <a:buNone/>
            </a:pPr>
            <a:endParaRPr lang="en-US" sz="2800" dirty="0"/>
          </a:p>
          <a:p>
            <a:pPr marL="225425" indent="-225425" eaLnBrk="1" hangingPunct="1">
              <a:lnSpc>
                <a:spcPct val="85000"/>
              </a:lnSpc>
            </a:pPr>
            <a:r>
              <a:rPr lang="en-US" sz="2800" dirty="0"/>
              <a:t>This may be a change from what you saw during previous deployments.  Contractors are no longer allowed to conduct interrogations.</a:t>
            </a:r>
            <a:endParaRPr 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2973" y="1986418"/>
            <a:ext cx="28956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11" name="Rectangle 4"/>
          <p:cNvSpPr>
            <a:spLocks noGrp="1" noChangeArrowheads="1"/>
          </p:cNvSpPr>
          <p:nvPr>
            <p:ph type="title"/>
          </p:nvPr>
        </p:nvSpPr>
        <p:spPr>
          <a:xfrm>
            <a:off x="0" y="685800"/>
            <a:ext cx="8305800" cy="685800"/>
          </a:xfrm>
          <a:noFill/>
        </p:spPr>
        <p:txBody>
          <a:bodyPr anchorCtr="1"/>
          <a:lstStyle/>
          <a:p>
            <a:pPr eaLnBrk="1" hangingPunct="1"/>
            <a:r>
              <a:rPr lang="en-US" sz="3200" dirty="0"/>
              <a:t>Int’l Committee of the Red Cross (ICRC)</a:t>
            </a:r>
          </a:p>
        </p:txBody>
      </p:sp>
      <p:sp>
        <p:nvSpPr>
          <p:cNvPr id="68612" name="Rectangle 5"/>
          <p:cNvSpPr>
            <a:spLocks noChangeArrowheads="1"/>
          </p:cNvSpPr>
          <p:nvPr/>
        </p:nvSpPr>
        <p:spPr bwMode="auto">
          <a:xfrm>
            <a:off x="533400" y="2015796"/>
            <a:ext cx="11201400" cy="5105400"/>
          </a:xfrm>
          <a:prstGeom prst="rect">
            <a:avLst/>
          </a:prstGeom>
          <a:noFill/>
          <a:ln w="12700">
            <a:noFill/>
            <a:miter lim="800000"/>
            <a:headEnd/>
            <a:tailEnd/>
          </a:ln>
        </p:spPr>
        <p:txBody>
          <a:bodyPr lIns="90488" tIns="44450" rIns="90488" bIns="44450"/>
          <a:lstStyle/>
          <a:p>
            <a:pPr marL="342900" lvl="1" indent="-3175" eaLnBrk="1" hangingPunct="1">
              <a:lnSpc>
                <a:spcPct val="85000"/>
              </a:lnSpc>
              <a:spcBef>
                <a:spcPct val="15000"/>
              </a:spcBef>
            </a:pPr>
            <a:r>
              <a:rPr lang="en-US" sz="2400" dirty="0"/>
              <a:t>An impartial, neutral, independent organization that </a:t>
            </a:r>
          </a:p>
          <a:p>
            <a:pPr marL="342900" lvl="1" indent="-3175" eaLnBrk="1" hangingPunct="1">
              <a:lnSpc>
                <a:spcPct val="85000"/>
              </a:lnSpc>
              <a:spcBef>
                <a:spcPct val="15000"/>
              </a:spcBef>
            </a:pPr>
            <a:r>
              <a:rPr lang="en-US" sz="2400" dirty="0"/>
              <a:t>assists and protects victims of conflict or disaster</a:t>
            </a:r>
          </a:p>
          <a:p>
            <a:pPr marL="342900" lvl="1" indent="-3175" eaLnBrk="1" hangingPunct="1">
              <a:lnSpc>
                <a:spcPct val="60000"/>
              </a:lnSpc>
              <a:spcBef>
                <a:spcPct val="15000"/>
              </a:spcBef>
            </a:pPr>
            <a:endParaRPr lang="en-US" sz="2400" dirty="0"/>
          </a:p>
          <a:p>
            <a:pPr marL="342900" lvl="1" indent="-3175" eaLnBrk="1" hangingPunct="1">
              <a:lnSpc>
                <a:spcPct val="85000"/>
              </a:lnSpc>
              <a:spcBef>
                <a:spcPct val="15000"/>
              </a:spcBef>
            </a:pPr>
            <a:r>
              <a:rPr lang="en-US" sz="2400" dirty="0"/>
              <a:t>ICRC:</a:t>
            </a:r>
          </a:p>
          <a:p>
            <a:pPr marL="919163" lvl="2" indent="-228600" eaLnBrk="1" hangingPunct="1">
              <a:lnSpc>
                <a:spcPct val="85000"/>
              </a:lnSpc>
              <a:spcBef>
                <a:spcPct val="15000"/>
              </a:spcBef>
              <a:buFontTx/>
              <a:buChar char="•"/>
            </a:pPr>
            <a:r>
              <a:rPr lang="en-US" sz="2400" dirty="0"/>
              <a:t>Has special status under the Geneva Conventions</a:t>
            </a:r>
          </a:p>
          <a:p>
            <a:pPr marL="919163" lvl="2" indent="-228600" eaLnBrk="1" hangingPunct="1">
              <a:lnSpc>
                <a:spcPct val="85000"/>
              </a:lnSpc>
              <a:spcBef>
                <a:spcPct val="15000"/>
              </a:spcBef>
              <a:buFontTx/>
              <a:buChar char="•"/>
            </a:pPr>
            <a:r>
              <a:rPr lang="en-US" sz="2400" dirty="0"/>
              <a:t>ICRC reps assist with POWs, Red Cross messages</a:t>
            </a:r>
          </a:p>
          <a:p>
            <a:pPr marL="919163" lvl="2" indent="-228600" eaLnBrk="1" hangingPunct="1">
              <a:lnSpc>
                <a:spcPct val="85000"/>
              </a:lnSpc>
              <a:spcBef>
                <a:spcPct val="15000"/>
              </a:spcBef>
              <a:buFontTx/>
              <a:buChar char="•"/>
            </a:pPr>
            <a:r>
              <a:rPr lang="en-US" sz="2400" dirty="0"/>
              <a:t>ICRC has the right to</a:t>
            </a:r>
          </a:p>
          <a:p>
            <a:pPr marL="1262063" lvl="3" indent="-228600" eaLnBrk="1" hangingPunct="1">
              <a:lnSpc>
                <a:spcPct val="85000"/>
              </a:lnSpc>
              <a:spcBef>
                <a:spcPct val="15000"/>
              </a:spcBef>
              <a:buFontTx/>
              <a:buChar char="–"/>
            </a:pPr>
            <a:r>
              <a:rPr lang="en-US" sz="2000" dirty="0"/>
              <a:t>Inspect any all parts of camps/holding areas</a:t>
            </a:r>
          </a:p>
          <a:p>
            <a:pPr marL="1262063" lvl="3" indent="-228600" eaLnBrk="1" hangingPunct="1">
              <a:lnSpc>
                <a:spcPct val="85000"/>
              </a:lnSpc>
              <a:spcBef>
                <a:spcPct val="15000"/>
              </a:spcBef>
              <a:buFontTx/>
              <a:buChar char="–"/>
            </a:pPr>
            <a:r>
              <a:rPr lang="en-US" sz="2000" dirty="0"/>
              <a:t>Interview detainees alone</a:t>
            </a:r>
          </a:p>
          <a:p>
            <a:pPr marL="1262063" lvl="3" indent="-228600" eaLnBrk="1" hangingPunct="1">
              <a:lnSpc>
                <a:spcPct val="85000"/>
              </a:lnSpc>
              <a:spcBef>
                <a:spcPct val="15000"/>
              </a:spcBef>
              <a:buFontTx/>
              <a:buChar char="–"/>
            </a:pPr>
            <a:r>
              <a:rPr lang="en-US" sz="2000" dirty="0"/>
              <a:t>Decide location, time/date, frequency, and duration of inspections</a:t>
            </a:r>
          </a:p>
          <a:p>
            <a:pPr marL="919163" lvl="2" indent="-228600" eaLnBrk="1" hangingPunct="1">
              <a:lnSpc>
                <a:spcPct val="85000"/>
              </a:lnSpc>
              <a:spcBef>
                <a:spcPct val="15000"/>
              </a:spcBef>
              <a:buFontTx/>
              <a:buChar char="•"/>
            </a:pPr>
            <a:r>
              <a:rPr lang="en-US" sz="2400" dirty="0"/>
              <a:t>Visits may not be prohibited except for reasons of imperative military necessity</a:t>
            </a:r>
          </a:p>
          <a:p>
            <a:pPr marL="1262063" lvl="3" indent="-228600" eaLnBrk="1" hangingPunct="1">
              <a:lnSpc>
                <a:spcPct val="85000"/>
              </a:lnSpc>
              <a:spcBef>
                <a:spcPct val="15000"/>
              </a:spcBef>
              <a:buFontTx/>
              <a:buChar char="–"/>
            </a:pPr>
            <a:r>
              <a:rPr lang="en-US" sz="2000" dirty="0"/>
              <a:t>Only as an exceptional and temporary measure</a:t>
            </a:r>
          </a:p>
          <a:p>
            <a:pPr marL="919163" lvl="2" indent="-228600" eaLnBrk="1" hangingPunct="1">
              <a:lnSpc>
                <a:spcPct val="85000"/>
              </a:lnSpc>
              <a:spcBef>
                <a:spcPct val="15000"/>
              </a:spcBef>
              <a:buFontTx/>
              <a:buChar char="•"/>
            </a:pPr>
            <a:endParaRPr lang="en-US" sz="2400" dirty="0">
              <a:solidFill>
                <a:srgbClr val="003366"/>
              </a:solidFill>
            </a:endParaRPr>
          </a:p>
        </p:txBody>
      </p:sp>
      <p:sp>
        <p:nvSpPr>
          <p:cNvPr id="68613" name="Text Box 7"/>
          <p:cNvSpPr txBox="1">
            <a:spLocks noChangeArrowheads="1"/>
          </p:cNvSpPr>
          <p:nvPr/>
        </p:nvSpPr>
        <p:spPr bwMode="auto">
          <a:xfrm>
            <a:off x="5410200" y="6400800"/>
            <a:ext cx="8305800" cy="457200"/>
          </a:xfrm>
          <a:prstGeom prst="rect">
            <a:avLst/>
          </a:prstGeom>
          <a:noFill/>
          <a:ln w="9525" algn="ctr">
            <a:noFill/>
            <a:miter lim="800000"/>
            <a:headEnd/>
            <a:tailEnd/>
          </a:ln>
        </p:spPr>
        <p:txBody>
          <a:bodyPr anchorCtr="1">
            <a:spAutoFit/>
          </a:bodyPr>
          <a:lstStyle/>
          <a:p>
            <a:r>
              <a:rPr lang="en-US" sz="2400" dirty="0">
                <a:solidFill>
                  <a:schemeClr val="bg1">
                    <a:lumMod val="50000"/>
                    <a:lumOff val="50000"/>
                  </a:schemeClr>
                </a:solidFill>
              </a:rPr>
              <a:t>Investigate all allegations of abuse!</a:t>
            </a:r>
          </a:p>
        </p:txBody>
      </p:sp>
      <p:pic>
        <p:nvPicPr>
          <p:cNvPr id="68614" name="Picture 2" descr="[Flag of IFRCRC]">
            <a:hlinkClick r:id="rId3"/>
          </p:cNvPr>
          <p:cNvPicPr>
            <a:picLocks noChangeAspect="1" noChangeArrowheads="1"/>
          </p:cNvPicPr>
          <p:nvPr/>
        </p:nvPicPr>
        <p:blipFill>
          <a:blip r:embed="rId4" cstate="print"/>
          <a:srcRect/>
          <a:stretch>
            <a:fillRect/>
          </a:stretch>
        </p:blipFill>
        <p:spPr bwMode="auto">
          <a:xfrm>
            <a:off x="9143999" y="2192254"/>
            <a:ext cx="2088902" cy="1008146"/>
          </a:xfrm>
          <a:prstGeom prst="rect">
            <a:avLst/>
          </a:prstGeom>
          <a:solidFill>
            <a:schemeClr val="accent3">
              <a:lumMod val="75000"/>
            </a:schemeClr>
          </a:solidFill>
          <a:ln w="9525">
            <a:noFill/>
            <a:miter lim="800000"/>
            <a:headEnd/>
            <a:tailEnd/>
          </a:ln>
        </p:spPr>
      </p:pic>
      <p:sp>
        <p:nvSpPr>
          <p:cNvPr id="3" name="Flowchart: Decision 2"/>
          <p:cNvSpPr/>
          <p:nvPr/>
        </p:nvSpPr>
        <p:spPr>
          <a:xfrm>
            <a:off x="11125887" y="2353427"/>
            <a:ext cx="685800" cy="685800"/>
          </a:xfrm>
          <a:prstGeom prst="flowChartDecis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Decision 3"/>
          <p:cNvSpPr/>
          <p:nvPr/>
        </p:nvSpPr>
        <p:spPr>
          <a:xfrm>
            <a:off x="11351191" y="2570176"/>
            <a:ext cx="252324" cy="274335"/>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95400" y="609600"/>
            <a:ext cx="8305800" cy="960438"/>
          </a:xfrm>
          <a:noFill/>
        </p:spPr>
        <p:txBody>
          <a:bodyPr anchorCtr="1"/>
          <a:lstStyle/>
          <a:p>
            <a:pPr eaLnBrk="1" hangingPunct="1"/>
            <a:r>
              <a:rPr lang="en-US" sz="3600" dirty="0"/>
              <a:t>Other IOs or NGOs</a:t>
            </a:r>
          </a:p>
        </p:txBody>
      </p:sp>
      <p:sp>
        <p:nvSpPr>
          <p:cNvPr id="69635" name="Rectangle 3"/>
          <p:cNvSpPr>
            <a:spLocks noChangeArrowheads="1"/>
          </p:cNvSpPr>
          <p:nvPr/>
        </p:nvSpPr>
        <p:spPr bwMode="auto">
          <a:xfrm>
            <a:off x="304800" y="1752600"/>
            <a:ext cx="9829801" cy="5332413"/>
          </a:xfrm>
          <a:prstGeom prst="rect">
            <a:avLst/>
          </a:prstGeom>
          <a:noFill/>
          <a:ln w="12700">
            <a:noFill/>
            <a:miter lim="800000"/>
            <a:headEnd/>
            <a:tailEnd/>
          </a:ln>
        </p:spPr>
        <p:txBody>
          <a:bodyPr lIns="90488" tIns="44450" rIns="90488" bIns="44450"/>
          <a:lstStyle/>
          <a:p>
            <a:pPr eaLnBrk="1" hangingPunct="1">
              <a:lnSpc>
                <a:spcPct val="90000"/>
              </a:lnSpc>
              <a:spcBef>
                <a:spcPct val="15000"/>
              </a:spcBef>
            </a:pPr>
            <a:endParaRPr lang="en-US" sz="2800" dirty="0"/>
          </a:p>
          <a:p>
            <a:pPr eaLnBrk="1" hangingPunct="1">
              <a:lnSpc>
                <a:spcPct val="90000"/>
              </a:lnSpc>
              <a:spcBef>
                <a:spcPct val="15000"/>
              </a:spcBef>
            </a:pPr>
            <a:r>
              <a:rPr lang="en-US" sz="2800" dirty="0"/>
              <a:t>Also Present on the Battlefield:</a:t>
            </a:r>
          </a:p>
          <a:p>
            <a:pPr marL="576263" lvl="1" indent="-236538" eaLnBrk="1" hangingPunct="1">
              <a:lnSpc>
                <a:spcPct val="90000"/>
              </a:lnSpc>
              <a:spcBef>
                <a:spcPct val="15000"/>
              </a:spcBef>
              <a:buFontTx/>
              <a:buChar char="•"/>
            </a:pPr>
            <a:r>
              <a:rPr lang="en-US" sz="2800" dirty="0"/>
              <a:t>Non-government Organizations (NGOs)</a:t>
            </a:r>
          </a:p>
          <a:p>
            <a:pPr marL="576263" lvl="1" indent="-236538" eaLnBrk="1" hangingPunct="1">
              <a:lnSpc>
                <a:spcPct val="90000"/>
              </a:lnSpc>
              <a:spcBef>
                <a:spcPct val="15000"/>
              </a:spcBef>
              <a:buFontTx/>
              <a:buChar char="•"/>
            </a:pPr>
            <a:r>
              <a:rPr lang="en-US" sz="2800" dirty="0"/>
              <a:t>International Organizations (IOs)</a:t>
            </a:r>
          </a:p>
          <a:p>
            <a:pPr marL="1200150" lvl="2" indent="-228600" eaLnBrk="1" hangingPunct="1">
              <a:lnSpc>
                <a:spcPct val="90000"/>
              </a:lnSpc>
              <a:spcBef>
                <a:spcPct val="15000"/>
              </a:spcBef>
              <a:buFont typeface="Arial" charset="0"/>
              <a:buChar char="–"/>
            </a:pPr>
            <a:r>
              <a:rPr lang="en-US" sz="2400" dirty="0"/>
              <a:t>Includes: Doctors without Borders, Amnesty International, CARE</a:t>
            </a:r>
          </a:p>
          <a:p>
            <a:pPr marL="1200150" lvl="2" indent="-228600" eaLnBrk="1" hangingPunct="1">
              <a:lnSpc>
                <a:spcPct val="90000"/>
              </a:lnSpc>
              <a:spcBef>
                <a:spcPct val="15000"/>
              </a:spcBef>
              <a:buFont typeface="Arial" charset="0"/>
              <a:buChar char="–"/>
            </a:pPr>
            <a:r>
              <a:rPr lang="en-US" sz="2400" dirty="0"/>
              <a:t>These organizations have no right to inspect detainee camps</a:t>
            </a:r>
          </a:p>
          <a:p>
            <a:pPr marL="1200150" lvl="2" indent="-228600" eaLnBrk="1" hangingPunct="1">
              <a:lnSpc>
                <a:spcPct val="90000"/>
              </a:lnSpc>
              <a:spcBef>
                <a:spcPct val="15000"/>
              </a:spcBef>
              <a:buFont typeface="Arial" charset="0"/>
              <a:buChar char="–"/>
            </a:pPr>
            <a:r>
              <a:rPr lang="en-US" sz="2400" dirty="0"/>
              <a:t>May provide care packages for detainees but </a:t>
            </a:r>
          </a:p>
          <a:p>
            <a:pPr marL="1200150" lvl="2" indent="-228600" eaLnBrk="1" hangingPunct="1">
              <a:lnSpc>
                <a:spcPct val="90000"/>
              </a:lnSpc>
              <a:spcBef>
                <a:spcPct val="15000"/>
              </a:spcBef>
            </a:pPr>
            <a:r>
              <a:rPr lang="en-US" sz="2400" dirty="0"/>
              <a:t>	can’t personally deliver them without prior approval</a:t>
            </a:r>
          </a:p>
          <a:p>
            <a:pPr marL="1200150" lvl="2" indent="-228600" eaLnBrk="1" hangingPunct="1">
              <a:lnSpc>
                <a:spcPct val="90000"/>
              </a:lnSpc>
              <a:spcBef>
                <a:spcPct val="15000"/>
              </a:spcBef>
              <a:buFont typeface="Arial" charset="0"/>
              <a:buChar char="–"/>
            </a:pPr>
            <a:r>
              <a:rPr lang="en-US" sz="2400" dirty="0"/>
              <a:t>Will not have access to detention facilities without higher approval</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8600" y="685800"/>
            <a:ext cx="8229600" cy="960438"/>
          </a:xfrm>
        </p:spPr>
        <p:txBody>
          <a:bodyPr/>
          <a:lstStyle/>
          <a:p>
            <a:pPr eaLnBrk="1" hangingPunct="1"/>
            <a:r>
              <a:rPr lang="en-US" sz="3600" dirty="0"/>
              <a:t>Why You?</a:t>
            </a:r>
          </a:p>
        </p:txBody>
      </p:sp>
      <p:sp>
        <p:nvSpPr>
          <p:cNvPr id="70659" name="Rectangle 3"/>
          <p:cNvSpPr>
            <a:spLocks noGrp="1" noChangeArrowheads="1"/>
          </p:cNvSpPr>
          <p:nvPr>
            <p:ph idx="1"/>
          </p:nvPr>
        </p:nvSpPr>
        <p:spPr>
          <a:xfrm>
            <a:off x="1295400" y="2819400"/>
            <a:ext cx="8305800" cy="1979612"/>
          </a:xfrm>
          <a:noFill/>
        </p:spPr>
        <p:txBody>
          <a:bodyPr/>
          <a:lstStyle/>
          <a:p>
            <a:pPr algn="ctr" eaLnBrk="1" hangingPunct="1">
              <a:lnSpc>
                <a:spcPct val="85000"/>
              </a:lnSpc>
              <a:spcBef>
                <a:spcPct val="15000"/>
              </a:spcBef>
              <a:buFontTx/>
              <a:buNone/>
            </a:pPr>
            <a:r>
              <a:rPr lang="en-US" dirty="0"/>
              <a:t>Most abuse occurs at the Point of Capture</a:t>
            </a:r>
          </a:p>
          <a:p>
            <a:pPr algn="ctr" eaLnBrk="1" hangingPunct="1">
              <a:lnSpc>
                <a:spcPct val="85000"/>
              </a:lnSpc>
              <a:spcBef>
                <a:spcPct val="15000"/>
              </a:spcBef>
              <a:buFontTx/>
              <a:buNone/>
            </a:pPr>
            <a:endParaRPr lang="en-US" sz="1000" dirty="0"/>
          </a:p>
          <a:p>
            <a:pPr algn="ctr" eaLnBrk="1" hangingPunct="1">
              <a:lnSpc>
                <a:spcPct val="85000"/>
              </a:lnSpc>
              <a:spcBef>
                <a:spcPct val="15000"/>
              </a:spcBef>
              <a:buFontTx/>
              <a:buNone/>
            </a:pPr>
            <a:r>
              <a:rPr lang="en-US" sz="2800" dirty="0"/>
              <a:t>Stress?  Pressure?  Provocation?</a:t>
            </a:r>
          </a:p>
          <a:p>
            <a:pPr algn="ctr" eaLnBrk="1" hangingPunct="1">
              <a:lnSpc>
                <a:spcPct val="50000"/>
              </a:lnSpc>
              <a:spcBef>
                <a:spcPct val="15000"/>
              </a:spcBef>
              <a:buFontTx/>
              <a:buNone/>
            </a:pPr>
            <a:endParaRPr lang="en-US" sz="2800" dirty="0">
              <a:solidFill>
                <a:schemeClr val="bg1">
                  <a:lumMod val="50000"/>
                  <a:lumOff val="50000"/>
                </a:schemeClr>
              </a:solidFill>
            </a:endParaRPr>
          </a:p>
          <a:p>
            <a:pPr algn="ctr" eaLnBrk="1" hangingPunct="1">
              <a:lnSpc>
                <a:spcPct val="85000"/>
              </a:lnSpc>
              <a:spcBef>
                <a:spcPct val="15000"/>
              </a:spcBef>
              <a:buFontTx/>
              <a:buNone/>
            </a:pPr>
            <a:r>
              <a:rPr lang="en-US" sz="2800" dirty="0">
                <a:solidFill>
                  <a:schemeClr val="bg1">
                    <a:lumMod val="50000"/>
                    <a:lumOff val="50000"/>
                  </a:schemeClr>
                </a:solidFill>
              </a:rPr>
              <a:t>You must prevent it – you must report 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304800" y="228600"/>
            <a:ext cx="9784080" cy="1508760"/>
          </a:xfrm>
          <a:noFill/>
        </p:spPr>
        <p:txBody>
          <a:bodyPr/>
          <a:lstStyle/>
          <a:p>
            <a:pPr eaLnBrk="1" hangingPunct="1"/>
            <a:r>
              <a:rPr lang="en-US" sz="4000" dirty="0"/>
              <a:t>The Standard</a:t>
            </a:r>
          </a:p>
        </p:txBody>
      </p:sp>
      <p:sp>
        <p:nvSpPr>
          <p:cNvPr id="5" name="Rectangle 5"/>
          <p:cNvSpPr txBox="1">
            <a:spLocks noChangeArrowheads="1"/>
          </p:cNvSpPr>
          <p:nvPr/>
        </p:nvSpPr>
        <p:spPr bwMode="auto">
          <a:xfrm>
            <a:off x="2286000" y="1447800"/>
            <a:ext cx="8301038" cy="5256213"/>
          </a:xfrm>
          <a:prstGeom prst="rect">
            <a:avLst/>
          </a:prstGeom>
          <a:noFill/>
          <a:ln w="9525">
            <a:noFill/>
            <a:miter lim="800000"/>
            <a:headEnd/>
            <a:tailEnd/>
          </a:ln>
        </p:spPr>
        <p:txBody>
          <a:bodyPr/>
          <a:lstStyle/>
          <a:p>
            <a:pPr marL="342900" indent="-342900" algn="ctr" eaLnBrk="1" hangingPunct="1">
              <a:lnSpc>
                <a:spcPct val="90000"/>
              </a:lnSpc>
              <a:spcBef>
                <a:spcPct val="20000"/>
              </a:spcBef>
              <a:tabLst>
                <a:tab pos="457200" algn="l"/>
              </a:tabLst>
              <a:defRPr/>
            </a:pPr>
            <a:endParaRPr lang="en-US" sz="1000" kern="0" dirty="0">
              <a:latin typeface="+mn-lt"/>
            </a:endParaRPr>
          </a:p>
          <a:p>
            <a:pPr marL="342900" indent="-342900" algn="ctr" eaLnBrk="1" hangingPunct="1">
              <a:lnSpc>
                <a:spcPct val="90000"/>
              </a:lnSpc>
              <a:spcBef>
                <a:spcPct val="20000"/>
              </a:spcBef>
              <a:tabLst>
                <a:tab pos="457200" algn="l"/>
              </a:tabLst>
              <a:defRPr/>
            </a:pPr>
            <a:endParaRPr lang="en-US" sz="1000" kern="0" dirty="0">
              <a:latin typeface="+mn-lt"/>
            </a:endParaRPr>
          </a:p>
          <a:p>
            <a:pPr marL="342900" indent="-342900" algn="ctr" eaLnBrk="1" hangingPunct="1">
              <a:lnSpc>
                <a:spcPct val="90000"/>
              </a:lnSpc>
              <a:spcBef>
                <a:spcPct val="20000"/>
              </a:spcBef>
              <a:tabLst>
                <a:tab pos="457200" algn="l"/>
              </a:tabLst>
              <a:defRPr/>
            </a:pPr>
            <a:endParaRPr lang="en-US" sz="1000" kern="0" dirty="0">
              <a:latin typeface="+mn-lt"/>
            </a:endParaRPr>
          </a:p>
          <a:p>
            <a:pPr marL="342900" indent="-342900" algn="ctr" eaLnBrk="1" hangingPunct="1">
              <a:lnSpc>
                <a:spcPct val="90000"/>
              </a:lnSpc>
              <a:spcBef>
                <a:spcPct val="20000"/>
              </a:spcBef>
              <a:tabLst>
                <a:tab pos="457200" algn="l"/>
              </a:tabLst>
              <a:defRPr/>
            </a:pPr>
            <a:endParaRPr lang="en-US" sz="1000" kern="0" dirty="0">
              <a:latin typeface="+mn-lt"/>
            </a:endParaRPr>
          </a:p>
          <a:p>
            <a:pPr marL="342900" indent="-342900" eaLnBrk="1" hangingPunct="1">
              <a:lnSpc>
                <a:spcPct val="90000"/>
              </a:lnSpc>
              <a:spcBef>
                <a:spcPct val="20000"/>
              </a:spcBef>
              <a:tabLst>
                <a:tab pos="457200" algn="l"/>
              </a:tabLst>
              <a:defRPr/>
            </a:pPr>
            <a:r>
              <a:rPr lang="en-US" sz="3200" kern="0" dirty="0">
                <a:latin typeface="+mn-lt"/>
              </a:rPr>
              <a:t>DoD personnel will “comply with the law of </a:t>
            </a:r>
          </a:p>
          <a:p>
            <a:pPr marL="342900" indent="-342900" eaLnBrk="1" hangingPunct="1">
              <a:lnSpc>
                <a:spcPct val="90000"/>
              </a:lnSpc>
              <a:spcBef>
                <a:spcPct val="20000"/>
              </a:spcBef>
              <a:tabLst>
                <a:tab pos="457200" algn="l"/>
              </a:tabLst>
              <a:defRPr/>
            </a:pPr>
            <a:r>
              <a:rPr lang="en-US" sz="3200" kern="0" dirty="0">
                <a:latin typeface="+mn-lt"/>
              </a:rPr>
              <a:t>war during </a:t>
            </a:r>
            <a:r>
              <a:rPr lang="en-US" sz="3200" u="sng" kern="0" dirty="0">
                <a:solidFill>
                  <a:schemeClr val="bg1">
                    <a:lumMod val="50000"/>
                    <a:lumOff val="50000"/>
                  </a:schemeClr>
                </a:solidFill>
                <a:latin typeface="+mn-lt"/>
              </a:rPr>
              <a:t>all armed conflicts</a:t>
            </a:r>
            <a:r>
              <a:rPr lang="en-US" sz="3200" kern="0" dirty="0">
                <a:solidFill>
                  <a:schemeClr val="bg1">
                    <a:lumMod val="50000"/>
                    <a:lumOff val="50000"/>
                  </a:schemeClr>
                </a:solidFill>
                <a:latin typeface="+mn-lt"/>
              </a:rPr>
              <a:t>, however such </a:t>
            </a:r>
          </a:p>
          <a:p>
            <a:pPr marL="342900" indent="-342900" eaLnBrk="1" hangingPunct="1">
              <a:lnSpc>
                <a:spcPct val="90000"/>
              </a:lnSpc>
              <a:spcBef>
                <a:spcPct val="20000"/>
              </a:spcBef>
              <a:tabLst>
                <a:tab pos="457200" algn="l"/>
              </a:tabLst>
              <a:defRPr/>
            </a:pPr>
            <a:r>
              <a:rPr lang="en-US" sz="3200" kern="0" dirty="0">
                <a:solidFill>
                  <a:schemeClr val="bg1">
                    <a:lumMod val="50000"/>
                    <a:lumOff val="50000"/>
                  </a:schemeClr>
                </a:solidFill>
                <a:latin typeface="+mn-lt"/>
              </a:rPr>
              <a:t>conflicts are characterized</a:t>
            </a:r>
            <a:r>
              <a:rPr lang="en-US" sz="3200" kern="0" dirty="0">
                <a:solidFill>
                  <a:srgbClr val="003366"/>
                </a:solidFill>
                <a:latin typeface="+mn-lt"/>
              </a:rPr>
              <a:t>, </a:t>
            </a:r>
            <a:r>
              <a:rPr lang="en-US" sz="3200" kern="0" dirty="0">
                <a:latin typeface="+mn-lt"/>
              </a:rPr>
              <a:t>and in </a:t>
            </a:r>
            <a:r>
              <a:rPr lang="en-US" sz="3200" kern="0" dirty="0">
                <a:solidFill>
                  <a:schemeClr val="bg1">
                    <a:lumMod val="50000"/>
                    <a:lumOff val="50000"/>
                  </a:schemeClr>
                </a:solidFill>
                <a:latin typeface="+mn-lt"/>
              </a:rPr>
              <a:t>all other</a:t>
            </a:r>
          </a:p>
          <a:p>
            <a:pPr marL="342900" indent="-342900" eaLnBrk="1" hangingPunct="1">
              <a:lnSpc>
                <a:spcPct val="90000"/>
              </a:lnSpc>
              <a:spcBef>
                <a:spcPct val="20000"/>
              </a:spcBef>
              <a:tabLst>
                <a:tab pos="457200" algn="l"/>
              </a:tabLst>
              <a:defRPr/>
            </a:pPr>
            <a:r>
              <a:rPr lang="en-US" sz="3200" kern="0" dirty="0">
                <a:solidFill>
                  <a:schemeClr val="bg1">
                    <a:lumMod val="50000"/>
                    <a:lumOff val="50000"/>
                  </a:schemeClr>
                </a:solidFill>
                <a:latin typeface="+mn-lt"/>
              </a:rPr>
              <a:t>military operations.”</a:t>
            </a:r>
          </a:p>
          <a:p>
            <a:pPr marL="342900" indent="-342900" eaLnBrk="1" hangingPunct="1">
              <a:lnSpc>
                <a:spcPct val="90000"/>
              </a:lnSpc>
              <a:spcBef>
                <a:spcPct val="20000"/>
              </a:spcBef>
              <a:tabLst>
                <a:tab pos="457200" algn="l"/>
              </a:tabLst>
              <a:defRPr/>
            </a:pPr>
            <a:endParaRPr lang="en-US" sz="1000" kern="0" dirty="0">
              <a:solidFill>
                <a:srgbClr val="003366"/>
              </a:solidFill>
              <a:latin typeface="+mn-lt"/>
            </a:endParaRPr>
          </a:p>
          <a:p>
            <a:pPr marL="342900" indent="-342900" algn="ctr" eaLnBrk="1" hangingPunct="1">
              <a:lnSpc>
                <a:spcPct val="90000"/>
              </a:lnSpc>
              <a:spcBef>
                <a:spcPct val="20000"/>
              </a:spcBef>
              <a:tabLst>
                <a:tab pos="457200" algn="l"/>
              </a:tabLst>
              <a:defRPr/>
            </a:pPr>
            <a:endParaRPr lang="en-US" sz="1000" kern="0" dirty="0">
              <a:solidFill>
                <a:srgbClr val="003366"/>
              </a:solidFill>
              <a:latin typeface="+mn-lt"/>
            </a:endParaRPr>
          </a:p>
          <a:p>
            <a:pPr marL="342900" indent="-342900" algn="ctr" eaLnBrk="1" hangingPunct="1">
              <a:lnSpc>
                <a:spcPct val="90000"/>
              </a:lnSpc>
              <a:spcBef>
                <a:spcPct val="20000"/>
              </a:spcBef>
              <a:tabLst>
                <a:tab pos="457200" algn="l"/>
              </a:tabLst>
              <a:defRPr/>
            </a:pPr>
            <a:endParaRPr lang="en-US" sz="1000" kern="0" dirty="0">
              <a:solidFill>
                <a:srgbClr val="003366"/>
              </a:solidFill>
              <a:latin typeface="+mn-lt"/>
            </a:endParaRPr>
          </a:p>
          <a:p>
            <a:pPr marL="342900" indent="-342900" eaLnBrk="1" hangingPunct="1">
              <a:lnSpc>
                <a:spcPct val="90000"/>
              </a:lnSpc>
              <a:spcBef>
                <a:spcPct val="20000"/>
              </a:spcBef>
              <a:tabLst>
                <a:tab pos="457200" algn="l"/>
              </a:tabLst>
              <a:defRPr/>
            </a:pPr>
            <a:r>
              <a:rPr lang="en-US" sz="2800" kern="0" dirty="0">
                <a:solidFill>
                  <a:srgbClr val="003366"/>
                </a:solidFill>
                <a:latin typeface="+mn-lt"/>
              </a:rPr>
              <a:t>					</a:t>
            </a:r>
            <a:r>
              <a:rPr lang="en-US" sz="2800" kern="0" dirty="0">
                <a:latin typeface="+mn-lt"/>
              </a:rPr>
              <a:t>	</a:t>
            </a:r>
            <a:r>
              <a:rPr lang="en-US" sz="2400" kern="0" dirty="0">
                <a:latin typeface="+mn-lt"/>
              </a:rPr>
              <a:t>DoDD 2311.01E</a:t>
            </a:r>
          </a:p>
          <a:p>
            <a:pPr marL="342900" indent="-342900" eaLnBrk="1" hangingPunct="1">
              <a:lnSpc>
                <a:spcPct val="90000"/>
              </a:lnSpc>
              <a:spcBef>
                <a:spcPct val="20000"/>
              </a:spcBef>
              <a:tabLst>
                <a:tab pos="457200" algn="l"/>
              </a:tabLst>
              <a:defRPr/>
            </a:pPr>
            <a:r>
              <a:rPr lang="en-US" sz="2400" kern="0" dirty="0">
                <a:latin typeface="+mn-lt"/>
              </a:rPr>
              <a:t>						DoD Law of War Program</a:t>
            </a:r>
          </a:p>
          <a:p>
            <a:pPr marL="342900" indent="-342900" eaLnBrk="1" hangingPunct="1">
              <a:lnSpc>
                <a:spcPct val="90000"/>
              </a:lnSpc>
              <a:spcBef>
                <a:spcPct val="20000"/>
              </a:spcBef>
              <a:tabLst>
                <a:tab pos="457200" algn="l"/>
              </a:tabLst>
              <a:defRPr/>
            </a:pPr>
            <a:r>
              <a:rPr lang="en-US" sz="2400" kern="0" dirty="0">
                <a:latin typeface="+mn-lt"/>
              </a:rPr>
              <a:t>						9 May 2006, C1 15 Nov 10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 y="700881"/>
            <a:ext cx="8229600" cy="960438"/>
          </a:xfrm>
          <a:noFill/>
        </p:spPr>
        <p:txBody>
          <a:bodyPr/>
          <a:lstStyle/>
          <a:p>
            <a:pPr eaLnBrk="1" hangingPunct="1"/>
            <a:r>
              <a:rPr lang="en-US" sz="3600" dirty="0"/>
              <a:t>Learn from Past Mistakes</a:t>
            </a:r>
            <a:endParaRPr lang="en-US" sz="2000" dirty="0"/>
          </a:p>
        </p:txBody>
      </p:sp>
      <p:sp>
        <p:nvSpPr>
          <p:cNvPr id="71683" name="Rectangle 3"/>
          <p:cNvSpPr>
            <a:spLocks noGrp="1" noChangeArrowheads="1"/>
          </p:cNvSpPr>
          <p:nvPr>
            <p:ph idx="1"/>
          </p:nvPr>
        </p:nvSpPr>
        <p:spPr>
          <a:xfrm>
            <a:off x="1735257" y="2057400"/>
            <a:ext cx="8302625" cy="5181600"/>
          </a:xfrm>
          <a:noFill/>
        </p:spPr>
        <p:txBody>
          <a:bodyPr/>
          <a:lstStyle/>
          <a:p>
            <a:pPr marL="0" indent="0" eaLnBrk="1" hangingPunct="1">
              <a:buNone/>
            </a:pPr>
            <a:r>
              <a:rPr lang="en-US" sz="2400" dirty="0"/>
              <a:t>“…It is clear from the results of Abu Ghraib that Soldiers on the ground are confused about how they apply the Geneva Conventions and whether they have a duty to report violations of the conventions”</a:t>
            </a:r>
          </a:p>
          <a:p>
            <a:pPr marL="0" indent="0" eaLnBrk="1" hangingPunct="1">
              <a:buNone/>
            </a:pPr>
            <a:r>
              <a:rPr lang="en-US" sz="2000" dirty="0"/>
              <a:t>					MG George R. Fay</a:t>
            </a:r>
          </a:p>
          <a:p>
            <a:pPr marL="0" indent="0" eaLnBrk="1" hangingPunct="1">
              <a:buNone/>
            </a:pPr>
            <a:r>
              <a:rPr lang="en-US" sz="2000" dirty="0"/>
              <a:t>					Investigating Officer</a:t>
            </a:r>
          </a:p>
          <a:p>
            <a:pPr marL="0" indent="0" eaLnBrk="1" hangingPunct="1">
              <a:buNone/>
            </a:pPr>
            <a:endParaRPr lang="en-US" sz="1000" dirty="0">
              <a:solidFill>
                <a:srgbClr val="0033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834" y="3810000"/>
            <a:ext cx="3867807" cy="256564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noFill/>
        </p:spPr>
        <p:txBody>
          <a:bodyPr/>
          <a:lstStyle/>
          <a:p>
            <a:pPr eaLnBrk="1" hangingPunct="1"/>
            <a:r>
              <a:rPr lang="en-US" sz="5400" dirty="0"/>
              <a:t>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327660" y="228600"/>
            <a:ext cx="9784080" cy="1508760"/>
          </a:xfrm>
        </p:spPr>
        <p:txBody>
          <a:bodyPr/>
          <a:lstStyle/>
          <a:p>
            <a:pPr eaLnBrk="1" hangingPunct="1"/>
            <a:r>
              <a:rPr lang="en-US" dirty="0"/>
              <a:t>Why Obey The Law Of War?</a:t>
            </a:r>
          </a:p>
        </p:txBody>
      </p:sp>
      <p:sp>
        <p:nvSpPr>
          <p:cNvPr id="1420293" name="Rectangle 5"/>
          <p:cNvSpPr>
            <a:spLocks noGrp="1" noChangeArrowheads="1"/>
          </p:cNvSpPr>
          <p:nvPr>
            <p:ph idx="1"/>
          </p:nvPr>
        </p:nvSpPr>
        <p:spPr>
          <a:xfrm>
            <a:off x="228600" y="1981200"/>
            <a:ext cx="9982200" cy="4525963"/>
          </a:xfrm>
        </p:spPr>
        <p:txBody>
          <a:bodyPr>
            <a:normAutofit/>
          </a:bodyPr>
          <a:lstStyle/>
          <a:p>
            <a:pPr eaLnBrk="1" hangingPunct="1"/>
            <a:r>
              <a:rPr lang="en-US" sz="2400" dirty="0"/>
              <a:t>It’s the Law</a:t>
            </a:r>
          </a:p>
          <a:p>
            <a:pPr eaLnBrk="1" hangingPunct="1"/>
            <a:r>
              <a:rPr lang="en-US" sz="2400" dirty="0"/>
              <a:t>Not doing so may hurt you, your fellow Soldiers and the mission</a:t>
            </a:r>
          </a:p>
          <a:p>
            <a:pPr eaLnBrk="1" hangingPunct="1"/>
            <a:r>
              <a:rPr lang="en-US" sz="2400" dirty="0"/>
              <a:t>Not doing so will get you in trouble</a:t>
            </a:r>
          </a:p>
          <a:p>
            <a:pPr eaLnBrk="1" hangingPunct="1"/>
            <a:r>
              <a:rPr lang="en-US" sz="2400" dirty="0"/>
              <a:t>You can get in trouble for your Soldier’s actions</a:t>
            </a:r>
          </a:p>
          <a:p>
            <a:pPr eaLnBrk="1" hangingPunct="1"/>
            <a:r>
              <a:rPr lang="en-US" sz="2400" dirty="0"/>
              <a:t>Encourages reciprocal treatment by the enemy</a:t>
            </a:r>
          </a:p>
          <a:p>
            <a:pPr eaLnBrk="1" hangingPunct="1"/>
            <a:r>
              <a:rPr lang="en-US" sz="2400" dirty="0"/>
              <a:t>Violations strengthen the enemy’s resolve</a:t>
            </a:r>
          </a:p>
          <a:p>
            <a:pPr eaLnBrk="1" hangingPunct="1"/>
            <a:r>
              <a:rPr lang="en-US" sz="2400" dirty="0"/>
              <a:t>International scrutiny</a:t>
            </a:r>
          </a:p>
          <a:p>
            <a:pPr eaLnBrk="1" hangingPunct="1"/>
            <a:r>
              <a:rPr lang="en-US" sz="2400" dirty="0"/>
              <a:t>Enhances public support</a:t>
            </a:r>
          </a:p>
          <a:p>
            <a:pPr eaLnBrk="1" hangingPunct="1"/>
            <a:r>
              <a:rPr lang="en-US" sz="2400" dirty="0"/>
              <a:t>It’s the right thing to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029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029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029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2029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2029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2029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2029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2029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2029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202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029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rial3"/>
          <p:cNvPicPr>
            <a:picLocks noChangeAspect="1" noChangeArrowheads="1"/>
          </p:cNvPicPr>
          <p:nvPr/>
        </p:nvPicPr>
        <p:blipFill>
          <a:blip r:embed="rId3" cstate="print"/>
          <a:srcRect/>
          <a:stretch>
            <a:fillRect/>
          </a:stretch>
        </p:blipFill>
        <p:spPr bwMode="auto">
          <a:xfrm>
            <a:off x="3352801" y="1370014"/>
            <a:ext cx="5484813" cy="3659187"/>
          </a:xfrm>
          <a:prstGeom prst="rect">
            <a:avLst/>
          </a:prstGeom>
          <a:noFill/>
          <a:ln w="9525">
            <a:noFill/>
            <a:miter lim="800000"/>
            <a:headEnd/>
            <a:tailEnd/>
          </a:ln>
        </p:spPr>
      </p:pic>
      <p:sp>
        <p:nvSpPr>
          <p:cNvPr id="9219" name="Text Box 4"/>
          <p:cNvSpPr txBox="1">
            <a:spLocks noChangeArrowheads="1"/>
          </p:cNvSpPr>
          <p:nvPr/>
        </p:nvSpPr>
        <p:spPr bwMode="auto">
          <a:xfrm>
            <a:off x="1524001" y="457200"/>
            <a:ext cx="9140825" cy="685800"/>
          </a:xfrm>
          <a:prstGeom prst="rect">
            <a:avLst/>
          </a:prstGeom>
          <a:noFill/>
          <a:ln w="9525" algn="ctr">
            <a:noFill/>
            <a:miter lim="800000"/>
            <a:headEnd/>
            <a:tailEnd/>
          </a:ln>
        </p:spPr>
        <p:txBody>
          <a:bodyPr anchorCtr="1"/>
          <a:lstStyle/>
          <a:p>
            <a:pPr algn="ctr" eaLnBrk="1" hangingPunct="1">
              <a:spcBef>
                <a:spcPct val="20000"/>
              </a:spcBef>
            </a:pPr>
            <a:r>
              <a:rPr lang="en-US" sz="3600" dirty="0"/>
              <a:t>Consider the Impact</a:t>
            </a:r>
          </a:p>
        </p:txBody>
      </p:sp>
      <p:sp>
        <p:nvSpPr>
          <p:cNvPr id="9220" name="Text Box 6"/>
          <p:cNvSpPr txBox="1">
            <a:spLocks noChangeArrowheads="1"/>
          </p:cNvSpPr>
          <p:nvPr/>
        </p:nvSpPr>
        <p:spPr bwMode="auto">
          <a:xfrm>
            <a:off x="1524001" y="5254625"/>
            <a:ext cx="9140825" cy="914400"/>
          </a:xfrm>
          <a:prstGeom prst="rect">
            <a:avLst/>
          </a:prstGeom>
          <a:noFill/>
          <a:ln w="9525" algn="ctr">
            <a:noFill/>
            <a:miter lim="800000"/>
            <a:headEnd/>
            <a:tailEnd/>
          </a:ln>
        </p:spPr>
        <p:txBody>
          <a:bodyPr anchor="ctr"/>
          <a:lstStyle/>
          <a:p>
            <a:pPr algn="ctr" eaLnBrk="1" hangingPunct="1">
              <a:lnSpc>
                <a:spcPct val="90000"/>
              </a:lnSpc>
              <a:spcBef>
                <a:spcPct val="15000"/>
              </a:spcBef>
              <a:buClr>
                <a:schemeClr val="tx1"/>
              </a:buClr>
            </a:pPr>
            <a:r>
              <a:rPr lang="en-US" sz="2800" b="1" dirty="0"/>
              <a:t>Individual actions can have a </a:t>
            </a:r>
            <a:r>
              <a:rPr lang="en-US" sz="2800" b="1" dirty="0">
                <a:solidFill>
                  <a:schemeClr val="bg1">
                    <a:lumMod val="50000"/>
                    <a:lumOff val="50000"/>
                  </a:schemeClr>
                </a:solidFill>
              </a:rPr>
              <a:t>strategic impact</a:t>
            </a:r>
          </a:p>
          <a:p>
            <a:pPr algn="ctr" eaLnBrk="1" hangingPunct="1">
              <a:lnSpc>
                <a:spcPct val="90000"/>
              </a:lnSpc>
              <a:spcBef>
                <a:spcPct val="15000"/>
              </a:spcBef>
              <a:buClr>
                <a:schemeClr val="tx1"/>
              </a:buClr>
            </a:pPr>
            <a:r>
              <a:rPr lang="en-US" sz="2800" b="1" dirty="0">
                <a:solidFill>
                  <a:schemeClr val="bg1">
                    <a:lumMod val="50000"/>
                    <a:lumOff val="50000"/>
                  </a:schemeClr>
                </a:solidFill>
              </a:rPr>
              <a:t>THINK </a:t>
            </a:r>
            <a:r>
              <a:rPr lang="en-US" sz="2800" b="1" dirty="0"/>
              <a:t>about Abu Ghraib!</a:t>
            </a:r>
            <a:endParaRPr lang="en-US" sz="28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3"/>
  <p:tag name="MMPROD_UIDATA" val="&lt;database version=&quot;7.0&quot;&gt;&lt;object type=&quot;1&quot; unique_id=&quot;10001&quot;&gt;&lt;object type=&quot;8&quot; unique_id=&quot;11910&quot;&gt;&lt;/object&gt;&lt;object type=&quot;2&quot; unique_id=&quot;11911&quot;&gt;&lt;object type=&quot;3&quot; unique_id=&quot;11912&quot;&gt;&lt;property id=&quot;20148&quot; value=&quot;5&quot;/&gt;&lt;property id=&quot;20300&quot; value=&quot;Slide 1&quot;/&gt;&lt;property id=&quot;20307&quot; value=&quot;592&quot;/&gt;&lt;/object&gt;&lt;object type=&quot;3&quot; unique_id=&quot;11913&quot;&gt;&lt;property id=&quot;20148&quot; value=&quot;5&quot;/&gt;&lt;property id=&quot;20300&quot; value=&quot;Slide 2 - &amp;quot;Target Audience&amp;quot;&quot;/&gt;&lt;property id=&quot;20307&quot; value=&quot;581&quot;/&gt;&lt;/object&gt;&lt;object type=&quot;3&quot; unique_id=&quot;11914&quot;&gt;&lt;property id=&quot;20148&quot; value=&quot;5&quot;/&gt;&lt;property id=&quot;20300&quot; value=&quot;Slide 3 - &amp;quot;Detention and Interrogation Operations:&amp;#x0D;&amp;#x0A;The Legal Requirements&amp;quot;&quot;/&gt;&lt;property id=&quot;20307&quot; value=&quot;537&quot;/&gt;&lt;/object&gt;&lt;object type=&quot;3&quot; unique_id=&quot;11915&quot;&gt;&lt;property id=&quot;20148&quot; value=&quot;5&quot;/&gt;&lt;property id=&quot;20300&quot; value=&quot;Slide 4 - &amp;quot;Sources&amp;quot;&quot;/&gt;&lt;property id=&quot;20307&quot; value=&quot;520&quot;/&gt;&lt;/object&gt;&lt;object type=&quot;3&quot; unique_id=&quot;11916&quot;&gt;&lt;property id=&quot;20148&quot; value=&quot;5&quot;/&gt;&lt;property id=&quot;20300&quot; value=&quot;Slide 5 - &amp;quot;Sources (continued)&amp;quot;&quot;/&gt;&lt;property id=&quot;20307&quot; value=&quot;585&quot;/&gt;&lt;/object&gt;&lt;object type=&quot;3&quot; unique_id=&quot;11917&quot;&gt;&lt;property id=&quot;20148&quot; value=&quot;5&quot;/&gt;&lt;property id=&quot;20300&quot; value=&quot;Slide 6 - &amp;quot;The Standard&amp;quot;&quot;/&gt;&lt;property id=&quot;20307&quot; value=&quot;264&quot;/&gt;&lt;/object&gt;&lt;object type=&quot;3&quot; unique_id=&quot;11918&quot;&gt;&lt;property id=&quot;20148&quot; value=&quot;5&quot;/&gt;&lt;property id=&quot;20300&quot; value=&quot;Slide 7 - &amp;quot;Why Obey The Law Of War?&amp;quot;&quot;/&gt;&lt;property id=&quot;20307&quot; value=&quot;517&quot;/&gt;&lt;/object&gt;&lt;object type=&quot;3&quot; unique_id=&quot;11919&quot;&gt;&lt;property id=&quot;20148&quot; value=&quot;5&quot;/&gt;&lt;property id=&quot;20300&quot; value=&quot;Slide 8&quot;/&gt;&lt;property id=&quot;20307&quot; value=&quot;345&quot;/&gt;&lt;/object&gt;&lt;object type=&quot;3&quot; unique_id=&quot;11920&quot;&gt;&lt;property id=&quot;20148&quot; value=&quot;5&quot;/&gt;&lt;property id=&quot;20300&quot; value=&quot;Slide 9 - &amp;quot;Basic Standard: Detainee Ops&amp;quot;&quot;/&gt;&lt;property id=&quot;20307&quot; value=&quot;431&quot;/&gt;&lt;/object&gt;&lt;object type=&quot;3&quot; unique_id=&quot;11921&quot;&gt;&lt;property id=&quot;20148&quot; value=&quot;5&quot;/&gt;&lt;property id=&quot;20300&quot; value=&quot;Slide 10 - &amp;quot;Treat All Detainees The Same&amp;quot;&quot;/&gt;&lt;property id=&quot;20307&quot; value=&quot;518&quot;/&gt;&lt;/object&gt;&lt;object type=&quot;3&quot; unique_id=&quot;11922&quot;&gt;&lt;property id=&quot;20148&quot; value=&quot;5&quot;/&gt;&lt;property id=&quot;20300&quot; value=&quot;Slide 11&quot;/&gt;&lt;property id=&quot;20307&quot; value=&quot;521&quot;/&gt;&lt;/object&gt;&lt;object type=&quot;3&quot; unique_id=&quot;11923&quot;&gt;&lt;property id=&quot;20148&quot; value=&quot;5&quot;/&gt;&lt;property id=&quot;20300&quot; value=&quot;Slide 12 - &amp;quot;POWs and Retained Personnel&amp;quot;&quot;/&gt;&lt;property id=&quot;20307&quot; value=&quot;522&quot;/&gt;&lt;/object&gt;&lt;object type=&quot;3&quot; unique_id=&quot;11924&quot;&gt;&lt;property id=&quot;20148&quot; value=&quot;5&quot;/&gt;&lt;property id=&quot;20300&quot; value=&quot;Slide 13 - &amp;quot;Civilian Internee (Protected Person)&amp;quot;&quot;/&gt;&lt;property id=&quot;20307&quot; value=&quot;524&quot;/&gt;&lt;/object&gt;&lt;object type=&quot;3&quot; unique_id=&quot;11925&quot;&gt;&lt;property id=&quot;20148&quot; value=&quot;5&quot;/&gt;&lt;property id=&quot;20300&quot; value=&quot;Slide 14 - &amp;quot;Unprivileged Enemy Belligerents&amp;quot;&quot;/&gt;&lt;property id=&quot;20307&quot; value=&quot;525&quot;/&gt;&lt;/object&gt;&lt;object type=&quot;3&quot; unique_id=&quot;11926&quot;&gt;&lt;property id=&quot;20148&quot; value=&quot;5&quot;/&gt;&lt;property id=&quot;20300&quot; value=&quot;Slide 15&quot;/&gt;&lt;property id=&quot;20307&quot; value=&quot;587&quot;/&gt;&lt;/object&gt;&lt;object type=&quot;3&quot; unique_id=&quot;11927&quot;&gt;&lt;property id=&quot;20148&quot; value=&quot;5&quot;/&gt;&lt;property id=&quot;20300&quot; value=&quot;Slide 16 - &amp;quot;Humane Treatment = CA3&amp;quot;&quot;/&gt;&lt;property id=&quot;20307&quot; value=&quot;526&quot;/&gt;&lt;/object&gt;&lt;object type=&quot;3&quot; unique_id=&quot;11928&quot;&gt;&lt;property id=&quot;20148&quot; value=&quot;5&quot;/&gt;&lt;property id=&quot;20300&quot; value=&quot;Slide 17 - &amp;quot;What is Humane Treatment?&amp;quot;&quot;/&gt;&lt;property id=&quot;20307&quot; value=&quot;527&quot;/&gt;&lt;/object&gt;&lt;object type=&quot;3&quot; unique_id=&quot;11929&quot;&gt;&lt;property id=&quot;20148&quot; value=&quot;5&quot;/&gt;&lt;property id=&quot;20300&quot; value=&quot;Slide 18 - &amp;quot;Humane Treatment – Test?&amp;quot;&quot;/&gt;&lt;property id=&quot;20307&quot; value=&quot;528&quot;/&gt;&lt;/object&gt;&lt;object type=&quot;3&quot; unique_id=&quot;11930&quot;&gt;&lt;property id=&quot;20148&quot; value=&quot;5&quot;/&gt;&lt;property id=&quot;20300&quot; value=&quot;Slide 19&quot;/&gt;&lt;property id=&quot;20307&quot; value=&quot;529&quot;/&gt;&lt;/object&gt;&lt;object type=&quot;3&quot; unique_id=&quot;11931&quot;&gt;&lt;property id=&quot;20148&quot; value=&quot;5&quot;/&gt;&lt;property id=&quot;20300&quot; value=&quot;Slide 20&quot;/&gt;&lt;property id=&quot;20307&quot; value=&quot;588&quot;/&gt;&lt;/object&gt;&lt;object type=&quot;3&quot; unique_id=&quot;11932&quot;&gt;&lt;property id=&quot;20148&quot; value=&quot;5&quot;/&gt;&lt;property id=&quot;20300&quot; value=&quot;Slide 21&quot;/&gt;&lt;property id=&quot;20307&quot; value=&quot;591&quot;/&gt;&lt;/object&gt;&lt;object type=&quot;3&quot; unique_id=&quot;11933&quot;&gt;&lt;property id=&quot;20148&quot; value=&quot;5&quot;/&gt;&lt;property id=&quot;20300&quot; value=&quot;Slide 22 - &amp;quot;Interrogators Interrogate&amp;quot;&quot;/&gt;&lt;property id=&quot;20307&quot; value=&quot;530&quot;/&gt;&lt;/object&gt;&lt;object type=&quot;3&quot; unique_id=&quot;11934&quot;&gt;&lt;property id=&quot;20148&quot; value=&quot;5&quot;/&gt;&lt;property id=&quot;20300&quot; value=&quot;Slide 23 - &amp;quot;Interrogators Interrogate&amp;quot;&quot;/&gt;&lt;property id=&quot;20307&quot; value=&quot;586&quot;/&gt;&lt;/object&gt;&lt;object type=&quot;3&quot; unique_id=&quot;11935&quot;&gt;&lt;property id=&quot;20148&quot; value=&quot;5&quot;/&gt;&lt;property id=&quot;20300&quot; value=&quot;Slide 24 - &amp;quot;Non-Interrogators&amp;quot;&quot;/&gt;&lt;property id=&quot;20307&quot; value=&quot;531&quot;/&gt;&lt;/object&gt;&lt;object type=&quot;3&quot; unique_id=&quot;11936&quot;&gt;&lt;property id=&quot;20148&quot; value=&quot;5&quot;/&gt;&lt;property id=&quot;20300&quot; value=&quot;Slide 25 - &amp;quot;Need to Report Abuses&amp;quot;&quot;/&gt;&lt;property id=&quot;20307&quot; value=&quot;532&quot;/&gt;&lt;/object&gt;&lt;object type=&quot;3&quot; unique_id=&quot;11937&quot;&gt;&lt;property id=&quot;20148&quot; value=&quot;5&quot;/&gt;&lt;property id=&quot;20300&quot; value=&quot;Slide 26 - &amp;quot;It’s the Right Thing to Do&amp;quot;&quot;/&gt;&lt;property id=&quot;20307&quot; value=&quot;533&quot;/&gt;&lt;/object&gt;&lt;object type=&quot;3&quot; unique_id=&quot;11938&quot;&gt;&lt;property id=&quot;20148&quot; value=&quot;5&quot;/&gt;&lt;property id=&quot;20300&quot; value=&quot;Slide 27&quot;/&gt;&lt;property id=&quot;20307&quot; value=&quot;534&quot;/&gt;&lt;/object&gt;&lt;object type=&quot;3&quot; unique_id=&quot;11939&quot;&gt;&lt;property id=&quot;20148&quot; value=&quot;5&quot;/&gt;&lt;property id=&quot;20300&quot; value=&quot;Slide 28 - &amp;quot;Indicators of Abuse&amp;quot;&quot;/&gt;&lt;property id=&quot;20307&quot; value=&quot;541&quot;/&gt;&lt;/object&gt;&lt;object type=&quot;3&quot; unique_id=&quot;11940&quot;&gt;&lt;property id=&quot;20148&quot; value=&quot;5&quot;/&gt;&lt;property id=&quot;20300&quot; value=&quot;Slide 29 - &amp;quot;Abuses Identified World-wide&amp;quot;&quot;/&gt;&lt;property id=&quot;20307&quot; value=&quot;535&quot;/&gt;&lt;/object&gt;&lt;object type=&quot;3&quot; unique_id=&quot;11941&quot;&gt;&lt;property id=&quot;20148&quot; value=&quot;5&quot;/&gt;&lt;property id=&quot;20300&quot; value=&quot;Slide 30 - &amp;quot;Know the Approved Techniques&amp;quot;&quot;/&gt;&lt;property id=&quot;20307&quot; value=&quot;582&quot;/&gt;&lt;/object&gt;&lt;object type=&quot;3&quot; unique_id=&quot;11942&quot;&gt;&lt;property id=&quot;20148&quot; value=&quot;5&quot;/&gt;&lt;property id=&quot;20300&quot; value=&quot;Slide 31 - &amp;quot;Bottom Line&amp;quot;&quot;/&gt;&lt;property id=&quot;20307&quot; value=&quot;536&quot;/&gt;&lt;/object&gt;&lt;object type=&quot;3&quot; unique_id=&quot;11943&quot;&gt;&lt;property id=&quot;20148&quot; value=&quot;5&quot;/&gt;&lt;property id=&quot;20300&quot; value=&quot;Slide 32 - &amp;quot;Detention Operations:&amp;#x0D;&amp;#x0A;The Basic Standard of Care&amp;quot;&quot;/&gt;&lt;property id=&quot;20307&quot; value=&quot;542&quot;/&gt;&lt;/object&gt;&lt;object type=&quot;3&quot; unique_id=&quot;11944&quot;&gt;&lt;property id=&quot;20148&quot; value=&quot;5&quot;/&gt;&lt;property id=&quot;20300&quot; value=&quot;Slide 33&quot;/&gt;&lt;property id=&quot;20307&quot; value=&quot;543&quot;/&gt;&lt;/object&gt;&lt;object type=&quot;3&quot; unique_id=&quot;11945&quot;&gt;&lt;property id=&quot;20148&quot; value=&quot;5&quot;/&gt;&lt;property id=&quot;20300&quot; value=&quot;Slide 34&quot;/&gt;&lt;property id=&quot;20307&quot; value=&quot;544&quot;/&gt;&lt;/object&gt;&lt;object type=&quot;3&quot; unique_id=&quot;11946&quot;&gt;&lt;property id=&quot;20148&quot; value=&quot;5&quot;/&gt;&lt;property id=&quot;20300&quot; value=&quot;Slide 35&quot;/&gt;&lt;property id=&quot;20307&quot; value=&quot;545&quot;/&gt;&lt;/object&gt;&lt;object type=&quot;3&quot; unique_id=&quot;11947&quot;&gt;&lt;property id=&quot;20148&quot; value=&quot;5&quot;/&gt;&lt;property id=&quot;20300&quot; value=&quot;Slide 36&quot;/&gt;&lt;property id=&quot;20307&quot; value=&quot;546&quot;/&gt;&lt;/object&gt;&lt;object type=&quot;3&quot; unique_id=&quot;11948&quot;&gt;&lt;property id=&quot;20148&quot; value=&quot;5&quot;/&gt;&lt;property id=&quot;20300&quot; value=&quot;Slide 37&quot;/&gt;&lt;property id=&quot;20307&quot; value=&quot;547&quot;/&gt;&lt;/object&gt;&lt;object type=&quot;3&quot; unique_id=&quot;11949&quot;&gt;&lt;property id=&quot;20148&quot; value=&quot;5&quot;/&gt;&lt;property id=&quot;20300&quot; value=&quot;Slide 38 - &amp;quot;Protect Detainees&amp;quot;&quot;/&gt;&lt;property id=&quot;20307&quot; value=&quot;549&quot;/&gt;&lt;/object&gt;&lt;object type=&quot;3&quot; unique_id=&quot;11950&quot;&gt;&lt;property id=&quot;20148&quot; value=&quot;5&quot;/&gt;&lt;property id=&quot;20300&quot; value=&quot;Slide 39 - &amp;quot;Care for Wounded Detainees&amp;quot;&quot;/&gt;&lt;property id=&quot;20307&quot; value=&quot;550&quot;/&gt;&lt;/object&gt;&lt;object type=&quot;3&quot; unique_id=&quot;11951&quot;&gt;&lt;property id=&quot;20148&quot; value=&quot;5&quot;/&gt;&lt;property id=&quot;20300&quot; value=&quot;Slide 40 - &amp;quot;Respect Private Property / Possessions&amp;quot;&quot;/&gt;&lt;property id=&quot;20307&quot; value=&quot;551&quot;/&gt;&lt;/object&gt;&lt;object type=&quot;3&quot; unique_id=&quot;11952&quot;&gt;&lt;property id=&quot;20148&quot; value=&quot;5&quot;/&gt;&lt;property id=&quot;20300&quot; value=&quot;Slide 41 - &amp;quot;Detention Operations:&amp;#x0D;&amp;#x0A;Actions at Point of Capture&amp;quot;&quot;/&gt;&lt;property id=&quot;20307&quot; value=&quot;552&quot;/&gt;&lt;/object&gt;&lt;object type=&quot;3&quot; unique_id=&quot;11953&quot;&gt;&lt;property id=&quot;20148&quot; value=&quot;5&quot;/&gt;&lt;property id=&quot;20300&quot; value=&quot;Slide 42 - &amp;quot;Actions at Point of Capture (5S&amp;amp;T)&amp;quot;&quot;/&gt;&lt;property id=&quot;20307&quot; value=&quot;553&quot;/&gt;&lt;/object&gt;&lt;object type=&quot;3&quot; unique_id=&quot;11954&quot;&gt;&lt;property id=&quot;20148&quot; value=&quot;5&quot;/&gt;&lt;property id=&quot;20300&quot; value=&quot;Slide 43 - &amp;quot;Use of Force Reports&amp;quot;&quot;/&gt;&lt;property id=&quot;20307&quot; value=&quot;554&quot;/&gt;&lt;/object&gt;&lt;object type=&quot;3&quot; unique_id=&quot;11955&quot;&gt;&lt;property id=&quot;20148&quot; value=&quot;5&quot;/&gt;&lt;property id=&quot;20300&quot; value=&quot;Slide 44 - &amp;quot;Death of a Detainee&amp;quot;&quot;/&gt;&lt;property id=&quot;20307&quot; value=&quot;555&quot;/&gt;&lt;/object&gt;&lt;object type=&quot;3&quot; unique_id=&quot;11956&quot;&gt;&lt;property id=&quot;20148&quot; value=&quot;5&quot;/&gt;&lt;property id=&quot;20300&quot; value=&quot;Slide 45 - &amp;quot;Punishment of Detainees&amp;quot;&quot;/&gt;&lt;property id=&quot;20307&quot; value=&quot;556&quot;/&gt;&lt;/object&gt;&lt;object type=&quot;3&quot; unique_id=&quot;11957&quot;&gt;&lt;property id=&quot;20148&quot; value=&quot;5&quot;/&gt;&lt;property id=&quot;20300&quot; value=&quot;Slide 46 - &amp;quot;Segregation&amp;quot;&quot;/&gt;&lt;property id=&quot;20307&quot; value=&quot;557&quot;/&gt;&lt;/object&gt;&lt;object type=&quot;3&quot; unique_id=&quot;11958&quot;&gt;&lt;property id=&quot;20148&quot; value=&quot;5&quot;/&gt;&lt;property id=&quot;20300&quot; value=&quot;Slide 47 - &amp;quot;Tactical Questioning&amp;quot;&quot;/&gt;&lt;property id=&quot;20307&quot; value=&quot;558&quot;/&gt;&lt;/object&gt;&lt;object type=&quot;3&quot; unique_id=&quot;11959&quot;&gt;&lt;property id=&quot;20148&quot; value=&quot;5&quot;/&gt;&lt;property id=&quot;20300&quot; value=&quot;Slide 48 - &amp;quot;NOT Tactical Questioning&amp;quot;&quot;/&gt;&lt;property id=&quot;20307&quot; value=&quot;559&quot;/&gt;&lt;/object&gt;&lt;object type=&quot;3&quot; unique_id=&quot;11960&quot;&gt;&lt;property id=&quot;20148&quot; value=&quot;5&quot;/&gt;&lt;property id=&quot;20300&quot; value=&quot;Slide 49 - &amp;quot;Evidence Collection&amp;quot;&quot;/&gt;&lt;property id=&quot;20307&quot; value=&quot;560&quot;/&gt;&lt;/object&gt;&lt;object type=&quot;3&quot; unique_id=&quot;11961&quot;&gt;&lt;property id=&quot;20148&quot; value=&quot;5&quot;/&gt;&lt;property id=&quot;20300&quot; value=&quot;Slide 50 - &amp;quot;Evidence Collection&amp;quot;&quot;/&gt;&lt;property id=&quot;20307&quot; value=&quot;561&quot;/&gt;&lt;/object&gt;&lt;object type=&quot;3&quot; unique_id=&quot;11962&quot;&gt;&lt;property id=&quot;20148&quot; value=&quot;5&quot;/&gt;&lt;property id=&quot;20300&quot; value=&quot;Slide 51 - &amp;quot;Evidence Collection&amp;quot;&quot;/&gt;&lt;property id=&quot;20307&quot; value=&quot;562&quot;/&gt;&lt;/object&gt;&lt;object type=&quot;3&quot; unique_id=&quot;11963&quot;&gt;&lt;property id=&quot;20148&quot; value=&quot;5&quot;/&gt;&lt;property id=&quot;20300&quot; value=&quot;Slide 52 - &amp;quot;Evidence Collection&amp;quot;&quot;/&gt;&lt;property id=&quot;20307&quot; value=&quot;563&quot;/&gt;&lt;/object&gt;&lt;object type=&quot;3&quot; unique_id=&quot;11964&quot;&gt;&lt;property id=&quot;20148&quot; value=&quot;5&quot;/&gt;&lt;property id=&quot;20300&quot; value=&quot;Slide 53 - &amp;quot;Evidence Collection&amp;quot;&quot;/&gt;&lt;property id=&quot;20307&quot; value=&quot;564&quot;/&gt;&lt;/object&gt;&lt;object type=&quot;3&quot; unique_id=&quot;11965&quot;&gt;&lt;property id=&quot;20148&quot; value=&quot;5&quot;/&gt;&lt;property id=&quot;20300&quot; value=&quot;Slide 54 - &amp;quot;Evidence Collection&amp;quot;&quot;/&gt;&lt;property id=&quot;20307&quot; value=&quot;565&quot;/&gt;&lt;/object&gt;&lt;object type=&quot;3&quot; unique_id=&quot;11966&quot;&gt;&lt;property id=&quot;20148&quot; value=&quot;5&quot;/&gt;&lt;property id=&quot;20300&quot; value=&quot;Slide 55 - &amp;quot;Evidence Collection&amp;quot;&quot;/&gt;&lt;property id=&quot;20307&quot; value=&quot;566&quot;/&gt;&lt;/object&gt;&lt;object type=&quot;3&quot; unique_id=&quot;11967&quot;&gt;&lt;property id=&quot;20148&quot; value=&quot;5&quot;/&gt;&lt;property id=&quot;20300&quot; value=&quot;Slide 56 - &amp;quot;Evidence Collection&amp;quot;&quot;/&gt;&lt;property id=&quot;20307&quot; value=&quot;567&quot;/&gt;&lt;/object&gt;&lt;object type=&quot;3&quot; unique_id=&quot;11968&quot;&gt;&lt;property id=&quot;20148&quot; value=&quot;5&quot;/&gt;&lt;property id=&quot;20300&quot; value=&quot;Slide 57 - &amp;quot;Evidence Collection&amp;quot;&quot;/&gt;&lt;property id=&quot;20307&quot; value=&quot;568&quot;/&gt;&lt;/object&gt;&lt;object type=&quot;3&quot; unique_id=&quot;11969&quot;&gt;&lt;property id=&quot;20148&quot; value=&quot;5&quot;/&gt;&lt;property id=&quot;20300&quot; value=&quot;Slide 58 - &amp;quot;Evidence Collection&amp;quot;&quot;/&gt;&lt;property id=&quot;20307&quot; value=&quot;569&quot;/&gt;&lt;/object&gt;&lt;object type=&quot;3&quot; unique_id=&quot;11971&quot;&gt;&lt;property id=&quot;20148&quot; value=&quot;5&quot;/&gt;&lt;property id=&quot;20300&quot; value=&quot;Slide 59 - &amp;quot;DA Form 4137 – Chain of Custody &amp;quot;&quot;/&gt;&lt;property id=&quot;20307&quot; value=&quot;570&quot;/&gt;&lt;/object&gt;&lt;object type=&quot;3&quot; unique_id=&quot;11972&quot;&gt;&lt;property id=&quot;20148&quot; value=&quot;5&quot;/&gt;&lt;property id=&quot;20300&quot; value=&quot;Slide 60 - &amp;quot;Evidence Collection&amp;quot;&quot;/&gt;&lt;property id=&quot;20307&quot; value=&quot;571&quot;/&gt;&lt;/object&gt;&lt;object type=&quot;3&quot; unique_id=&quot;11973&quot;&gt;&lt;property id=&quot;20148&quot; value=&quot;5&quot;/&gt;&lt;property id=&quot;20300&quot; value=&quot;Slide 61 - &amp;quot;Evidence Collection&amp;quot;&quot;/&gt;&lt;property id=&quot;20307&quot; value=&quot;572&quot;/&gt;&lt;/object&gt;&lt;object type=&quot;3&quot; unique_id=&quot;11974&quot;&gt;&lt;property id=&quot;20148&quot; value=&quot;5&quot;/&gt;&lt;property id=&quot;20300&quot; value=&quot;Slide 62 - &amp;quot;Other Players&amp;#x0D;&amp;#x0A;(Strangers in the Midst)&amp;quot;&quot;/&gt;&lt;property id=&quot;20307&quot; value=&quot;573&quot;/&gt;&lt;/object&gt;&lt;object type=&quot;3&quot; unique_id=&quot;11975&quot;&gt;&lt;property id=&quot;20148&quot; value=&quot;5&quot;/&gt;&lt;property id=&quot;20300&quot; value=&quot;Slide 63 - &amp;quot;Media&amp;quot;&quot;/&gt;&lt;property id=&quot;20307&quot; value=&quot;574&quot;/&gt;&lt;/object&gt;&lt;object type=&quot;3&quot; unique_id=&quot;11976&quot;&gt;&lt;property id=&quot;20148&quot; value=&quot;5&quot;/&gt;&lt;property id=&quot;20300&quot; value=&quot;Slide 64 - &amp;quot;Other Governmental Agencies (OGAs)&amp;quot;&quot;/&gt;&lt;property id=&quot;20307&quot; value=&quot;575&quot;/&gt;&lt;/object&gt;&lt;object type=&quot;3&quot; unique_id=&quot;11977&quot;&gt;&lt;property id=&quot;20148&quot; value=&quot;5&quot;/&gt;&lt;property id=&quot;20300&quot; value=&quot;Slide 65 - &amp;quot;Contractors&amp;quot;&quot;/&gt;&lt;property id=&quot;20307&quot; value=&quot;576&quot;/&gt;&lt;/object&gt;&lt;object type=&quot;3&quot; unique_id=&quot;11978&quot;&gt;&lt;property id=&quot;20148&quot; value=&quot;5&quot;/&gt;&lt;property id=&quot;20300&quot; value=&quot;Slide 66 - &amp;quot;Int’l Committee of the Red Cross (ICRC)&amp;quot;&quot;/&gt;&lt;property id=&quot;20307&quot; value=&quot;577&quot;/&gt;&lt;/object&gt;&lt;object type=&quot;3&quot; unique_id=&quot;11979&quot;&gt;&lt;property id=&quot;20148&quot; value=&quot;5&quot;/&gt;&lt;property id=&quot;20300&quot; value=&quot;Slide 67 - &amp;quot;Other IOs or NGOs&amp;quot;&quot;/&gt;&lt;property id=&quot;20307&quot; value=&quot;578&quot;/&gt;&lt;/object&gt;&lt;object type=&quot;3&quot; unique_id=&quot;11980&quot;&gt;&lt;property id=&quot;20148&quot; value=&quot;5&quot;/&gt;&lt;property id=&quot;20300&quot; value=&quot;Slide 68 - &amp;quot;Why You?&amp;quot;&quot;/&gt;&lt;property id=&quot;20307&quot; value=&quot;579&quot;/&gt;&lt;/object&gt;&lt;object type=&quot;3&quot; unique_id=&quot;11981&quot;&gt;&lt;property id=&quot;20148&quot; value=&quot;5&quot;/&gt;&lt;property id=&quot;20300&quot; value=&quot;Slide 69 - &amp;quot;Learn from Past Mistakes&amp;quot;&quot;/&gt;&lt;property id=&quot;20307&quot; value=&quot;580&quot;/&gt;&lt;/object&gt;&lt;object type=&quot;3&quot; unique_id=&quot;11982&quot;&gt;&lt;property id=&quot;20148&quot; value=&quot;5&quot;/&gt;&lt;property id=&quot;20300&quot; value=&quot;Slide 70 - &amp;quot;QUESTIONS?&amp;quot;&quot;/&gt;&lt;property id=&quot;20307&quot; value=&quot;590&quot;/&gt;&lt;/object&gt;&lt;/object&gt;&lt;/object&gt;&lt;/database&gt;"/>
  <p:tag name="SECTOMILLISECCONVERTED" val="1"/>
</p:tagLst>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1"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1"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ande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Banded">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owerPoint" ma:contentTypeID="0x0101004F2E9520BE5AE646A5362C66FFFE762E" ma:contentTypeVersion="4" ma:contentTypeDescription="Create a new PowerPoint." ma:contentTypeScope="" ma:versionID="e4c8f51bcfe4c1fb5367063b91a1ddf8">
  <xsd:schema xmlns:xsd="http://www.w3.org/2001/XMLSchema" xmlns:p="http://schemas.microsoft.com/office/2006/metadata/properties" targetNamespace="http://schemas.microsoft.com/office/2006/metadata/properties" ma:root="true" ma:fieldsID="95b40839154e59fb1127ad52494360b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736DBC4-FD7E-418B-875A-CAD9BE0310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21D35AA-607D-44F2-A600-4632C19F8F22}">
  <ds:schemaRefs>
    <ds:schemaRef ds:uri="http://schemas.microsoft.com/sharepoint/v3/contenttype/forms"/>
  </ds:schemaRefs>
</ds:datastoreItem>
</file>

<file path=customXml/itemProps3.xml><?xml version="1.0" encoding="utf-8"?>
<ds:datastoreItem xmlns:ds="http://schemas.openxmlformats.org/officeDocument/2006/customXml" ds:itemID="{CBE1DF5E-D22B-42BE-9FEA-8CA6CF3615E1}">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ED65D5EC-02AB-44D7-A834-0F53C264D9A5}">
  <ds:schemaRefs>
    <ds:schemaRef ds:uri="http://schemas.microsoft.com/office/2006/metadata/longPropertie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22508</TotalTime>
  <Words>20379</Words>
  <Application>Microsoft Office PowerPoint</Application>
  <PresentationFormat>Widescreen</PresentationFormat>
  <Paragraphs>1124</Paragraphs>
  <Slides>71</Slides>
  <Notes>71</Notes>
  <HiddenSlides>1</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71</vt:i4>
      </vt:variant>
    </vt:vector>
  </HeadingPairs>
  <TitlesOfParts>
    <vt:vector size="84" baseType="lpstr">
      <vt:lpstr>Arial</vt:lpstr>
      <vt:lpstr>Calibri</vt:lpstr>
      <vt:lpstr>Calibri Light</vt:lpstr>
      <vt:lpstr>Corbel</vt:lpstr>
      <vt:lpstr>Times New Roman</vt:lpstr>
      <vt:lpstr>Verdana</vt:lpstr>
      <vt:lpstr>Wingdings</vt:lpstr>
      <vt:lpstr>3_Default Design</vt:lpstr>
      <vt:lpstr>1_Custom Design</vt:lpstr>
      <vt:lpstr>Custom Design</vt:lpstr>
      <vt:lpstr>Banded</vt:lpstr>
      <vt:lpstr>2_Custom Design</vt:lpstr>
      <vt:lpstr>1_Banded</vt:lpstr>
      <vt:lpstr>Army STANDARD TRAINING PACKAGE </vt:lpstr>
      <vt:lpstr>Detention and Interrogation Operations </vt:lpstr>
      <vt:lpstr>Target Audience</vt:lpstr>
      <vt:lpstr>Detention and Interrogation Operations: The Legal Requirements</vt:lpstr>
      <vt:lpstr>Sources</vt:lpstr>
      <vt:lpstr>Sources (continued)</vt:lpstr>
      <vt:lpstr>The Standard</vt:lpstr>
      <vt:lpstr>Why Obey The Law Of War?</vt:lpstr>
      <vt:lpstr>PowerPoint Presentation</vt:lpstr>
      <vt:lpstr>Basic Standard: Detainee Ops</vt:lpstr>
      <vt:lpstr>Treat All Detainees The Same</vt:lpstr>
      <vt:lpstr>PowerPoint Presentation</vt:lpstr>
      <vt:lpstr>POWs and Retained Personnel (Third Geneva Convention (GCIII) of 1949) </vt:lpstr>
      <vt:lpstr>Civilian Internee (Protected Person)</vt:lpstr>
      <vt:lpstr>Unprivileged Belligerents</vt:lpstr>
      <vt:lpstr>PowerPoint Presentation</vt:lpstr>
      <vt:lpstr>Humane Treatment = CA3</vt:lpstr>
      <vt:lpstr>What is Humane Treatment?</vt:lpstr>
      <vt:lpstr>Humane Treatment – Test?</vt:lpstr>
      <vt:lpstr>PowerPoint Presentation</vt:lpstr>
      <vt:lpstr>PowerPoint Presentation</vt:lpstr>
      <vt:lpstr>PowerPoint Presentation</vt:lpstr>
      <vt:lpstr>Interrogators Interrogate</vt:lpstr>
      <vt:lpstr>Interrogators Interrogate</vt:lpstr>
      <vt:lpstr>Non-Interrogators</vt:lpstr>
      <vt:lpstr>Need to Report Abuses</vt:lpstr>
      <vt:lpstr>It’s the Right Thing to Do</vt:lpstr>
      <vt:lpstr>PowerPoint Presentation</vt:lpstr>
      <vt:lpstr>Indicators of Abuse</vt:lpstr>
      <vt:lpstr>Abuses Identified World-wide</vt:lpstr>
      <vt:lpstr>Know the Approved Techniques</vt:lpstr>
      <vt:lpstr>Bottom Line</vt:lpstr>
      <vt:lpstr>Detention Operations: The Basic Standard of Care</vt:lpstr>
      <vt:lpstr>PowerPoint Presentation</vt:lpstr>
      <vt:lpstr>PowerPoint Presentation</vt:lpstr>
      <vt:lpstr>PowerPoint Presentation</vt:lpstr>
      <vt:lpstr>PowerPoint Presentation</vt:lpstr>
      <vt:lpstr>PowerPoint Presentation</vt:lpstr>
      <vt:lpstr>Protect Detainees</vt:lpstr>
      <vt:lpstr>Care for Wounded Detainees</vt:lpstr>
      <vt:lpstr>Respect Private Property / Possessions</vt:lpstr>
      <vt:lpstr>Detention Operations: Actions at Point of Capture</vt:lpstr>
      <vt:lpstr>Actions at Point of Capture (5S&amp;T)</vt:lpstr>
      <vt:lpstr>Use of Force Reports</vt:lpstr>
      <vt:lpstr>Death of a Detainee</vt:lpstr>
      <vt:lpstr>Punishment of Detainees</vt:lpstr>
      <vt:lpstr>Segregation</vt:lpstr>
      <vt:lpstr>Tactical Questioning</vt:lpstr>
      <vt:lpstr>NOT Tactical Questioning</vt:lpstr>
      <vt:lpstr>Evidence Collection</vt:lpstr>
      <vt:lpstr>Evidence Collection</vt:lpstr>
      <vt:lpstr>Evidence Collection</vt:lpstr>
      <vt:lpstr>Evidence Collection</vt:lpstr>
      <vt:lpstr>Evidence Collection</vt:lpstr>
      <vt:lpstr>Evidence Collection</vt:lpstr>
      <vt:lpstr>Evidence Collection</vt:lpstr>
      <vt:lpstr>Evidence Collection</vt:lpstr>
      <vt:lpstr>Evidence Collection</vt:lpstr>
      <vt:lpstr>Evidence Collection</vt:lpstr>
      <vt:lpstr>DA Form 4137 – Chain of Custody </vt:lpstr>
      <vt:lpstr>Evidence Collection</vt:lpstr>
      <vt:lpstr>Evidence Collection</vt:lpstr>
      <vt:lpstr>Other Players </vt:lpstr>
      <vt:lpstr>Media</vt:lpstr>
      <vt:lpstr>Other Governmental Agencies (OGAs)</vt:lpstr>
      <vt:lpstr>Contractors</vt:lpstr>
      <vt:lpstr>Int’l Committee of the Red Cross (ICRC)</vt:lpstr>
      <vt:lpstr>Other IOs or NGOs</vt:lpstr>
      <vt:lpstr>Why You?</vt:lpstr>
      <vt:lpstr>Learn from Past Mistakes</vt:lpstr>
      <vt:lpstr>QUESTIONS?</vt:lpstr>
    </vt:vector>
  </TitlesOfParts>
  <Company>66th MI GP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Interrogation Law for Interrogators</dc:title>
  <dc:creator>Authorized User</dc:creator>
  <cp:lastModifiedBy>Peltz, T A (Blake) Maj USMC USARMY HQDA TJAGLCS (USA)</cp:lastModifiedBy>
  <cp:revision>1339</cp:revision>
  <cp:lastPrinted>2017-07-17T18:41:57Z</cp:lastPrinted>
  <dcterms:created xsi:type="dcterms:W3CDTF">2004-09-23T16:31:19Z</dcterms:created>
  <dcterms:modified xsi:type="dcterms:W3CDTF">2024-10-22T16:45:11Z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Condron, Sean M MAJ MIL USA</vt:lpwstr>
  </property>
  <property fmtid="{D5CDD505-2E9C-101B-9397-08002B2CF9AE}" pid="3" name="xd_Signature">
    <vt:lpwstr/>
  </property>
  <property fmtid="{D5CDD505-2E9C-101B-9397-08002B2CF9AE}" pid="4" name="display_urn:schemas-microsoft-com:office:office#Author">
    <vt:lpwstr>Condron, Sean M MAJ MIL USA</vt:lpwstr>
  </property>
  <property fmtid="{D5CDD505-2E9C-101B-9397-08002B2CF9AE}" pid="5" name="TemplateUrl">
    <vt:lpwstr/>
  </property>
  <property fmtid="{D5CDD505-2E9C-101B-9397-08002B2CF9AE}" pid="6" name="xd_ProgID">
    <vt:lpwstr/>
  </property>
  <property fmtid="{D5CDD505-2E9C-101B-9397-08002B2CF9AE}" pid="7" name="ContentTypeId">
    <vt:lpwstr>0x010100FE23666D5BE24F4F88278BA553246D65</vt:lpwstr>
  </property>
  <property fmtid="{D5CDD505-2E9C-101B-9397-08002B2CF9AE}" pid="8" name="_SourceUrl">
    <vt:lpwstr/>
  </property>
</Properties>
</file>